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9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Times New Roman" charset="1" panose="02030502070405020303"/>
      <p:regular r:id="rId22"/>
    </p:embeddedFont>
    <p:embeddedFont>
      <p:font typeface="Roboto Slab Bold" charset="1" panose="00000000000000000000"/>
      <p:regular r:id="rId23"/>
    </p:embeddedFont>
    <p:embeddedFont>
      <p:font typeface="Times New Roman Bold" charset="1" panose="02030802070405020303"/>
      <p:regular r:id="rId24"/>
    </p:embeddedFont>
    <p:embeddedFont>
      <p:font typeface="Inter Italics" charset="1" panose="020B0502030000000004"/>
      <p:regular r:id="rId25"/>
    </p:embeddedFont>
    <p:embeddedFont>
      <p:font typeface="Roboto Slab" charset="1" panose="00000000000000000000"/>
      <p:regular r:id="rId27"/>
    </p:embeddedFont>
    <p:embeddedFont>
      <p:font typeface="Roboto" charset="1" panose="02000000000000000000"/>
      <p:regular r:id="rId28"/>
    </p:embeddedFont>
    <p:embeddedFont>
      <p:font typeface="Roboto Bold" charset="1" panose="02000000000000000000"/>
      <p:regular r:id="rId30"/>
    </p:embeddedFont>
    <p:embeddedFont>
      <p:font typeface="Petrona" charset="1" panose="02000503020000020003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notesMasters/notesMaster1.xml" Type="http://schemas.openxmlformats.org/officeDocument/2006/relationships/notesMaster"/><Relationship Id="rId2" Target="presProps.xml" Type="http://schemas.openxmlformats.org/officeDocument/2006/relationships/presProps"/><Relationship Id="rId20" Target="theme/theme2.xml" Type="http://schemas.openxmlformats.org/officeDocument/2006/relationships/theme"/><Relationship Id="rId21" Target="notesSlides/notesSlide1.xml" Type="http://schemas.openxmlformats.org/officeDocument/2006/relationships/notes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notesSlides/notesSlide2.xml" Type="http://schemas.openxmlformats.org/officeDocument/2006/relationships/notes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notesSlides/notesSlide3.xml" Type="http://schemas.openxmlformats.org/officeDocument/2006/relationships/notes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notesSlides/notesSlide4.xml" Type="http://schemas.openxmlformats.org/officeDocument/2006/relationships/notesSlide"/><Relationship Id="rId32" Target="notesSlides/notesSlide5.xml" Type="http://schemas.openxmlformats.org/officeDocument/2006/relationships/notesSlide"/><Relationship Id="rId33" Target="notesSlides/notesSlide6.xml" Type="http://schemas.openxmlformats.org/officeDocument/2006/relationships/notesSlide"/><Relationship Id="rId34" Target="notesSlides/notesSlide7.xml" Type="http://schemas.openxmlformats.org/officeDocument/2006/relationships/notesSlide"/><Relationship Id="rId35" Target="notesSlides/notesSlide8.xml" Type="http://schemas.openxmlformats.org/officeDocument/2006/relationships/notesSlide"/><Relationship Id="rId36" Target="notesSlides/notesSlide9.xml" Type="http://schemas.openxmlformats.org/officeDocument/2006/relationships/notesSlide"/><Relationship Id="rId37" Target="notesSlides/notesSlide10.xml" Type="http://schemas.openxmlformats.org/officeDocument/2006/relationships/notesSlide"/><Relationship Id="rId38" Target="notesSlides/notesSlide11.xml" Type="http://schemas.openxmlformats.org/officeDocument/2006/relationships/notesSlide"/><Relationship Id="rId39" Target="notesSlides/notesSlide12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13.xml" Type="http://schemas.openxmlformats.org/officeDocument/2006/relationships/notesSlide"/><Relationship Id="rId41" Target="fonts/font41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7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6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32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302984" y="673921"/>
            <a:ext cx="7682032" cy="1321021"/>
          </a:xfrm>
          <a:custGeom>
            <a:avLst/>
            <a:gdLst/>
            <a:ahLst/>
            <a:cxnLst/>
            <a:rect r="r" b="b" t="t" l="l"/>
            <a:pathLst>
              <a:path h="1321021" w="7682032">
                <a:moveTo>
                  <a:pt x="0" y="0"/>
                </a:moveTo>
                <a:lnTo>
                  <a:pt x="7682032" y="0"/>
                </a:lnTo>
                <a:lnTo>
                  <a:pt x="7682032" y="1321022"/>
                </a:lnTo>
                <a:lnTo>
                  <a:pt x="0" y="1321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692" r="0" b="-18604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973903" y="2214018"/>
            <a:ext cx="1644072" cy="461665"/>
            <a:chOff x="0" y="0"/>
            <a:chExt cx="2306164" cy="64758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06164" cy="647584"/>
            </a:xfrm>
            <a:custGeom>
              <a:avLst/>
              <a:gdLst/>
              <a:ahLst/>
              <a:cxnLst/>
              <a:rect r="r" b="b" t="t" l="l"/>
              <a:pathLst>
                <a:path h="647584" w="2306164">
                  <a:moveTo>
                    <a:pt x="0" y="0"/>
                  </a:moveTo>
                  <a:lnTo>
                    <a:pt x="2306164" y="0"/>
                  </a:lnTo>
                  <a:lnTo>
                    <a:pt x="2306164" y="647584"/>
                  </a:lnTo>
                  <a:lnTo>
                    <a:pt x="0" y="6475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306164" cy="68568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2699"/>
                </a:lnSpc>
              </a:pPr>
              <a:r>
                <a:rPr lang="en-US" sz="2249">
                  <a:solidFill>
                    <a:srgbClr val="0B132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 Project 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672589" y="2675683"/>
            <a:ext cx="10942821" cy="2228069"/>
            <a:chOff x="0" y="0"/>
            <a:chExt cx="14590428" cy="29707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590427" cy="2970758"/>
            </a:xfrm>
            <a:custGeom>
              <a:avLst/>
              <a:gdLst/>
              <a:ahLst/>
              <a:cxnLst/>
              <a:rect r="r" b="b" t="t" l="l"/>
              <a:pathLst>
                <a:path h="2970758" w="14590427">
                  <a:moveTo>
                    <a:pt x="0" y="0"/>
                  </a:moveTo>
                  <a:lnTo>
                    <a:pt x="14590427" y="0"/>
                  </a:lnTo>
                  <a:lnTo>
                    <a:pt x="14590427" y="2970758"/>
                  </a:lnTo>
                  <a:lnTo>
                    <a:pt x="0" y="29707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9525"/>
              <a:ext cx="14590428" cy="296123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5399"/>
                </a:lnSpc>
              </a:pPr>
              <a:r>
                <a:rPr lang="en-US" b="true" sz="4499" spc="-122">
                  <a:solidFill>
                    <a:srgbClr val="1C3F60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Fingerprint-Based Blood Group Detection Using Deep Learning and Image Processing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5835752" y="5602324"/>
            <a:ext cx="7564445" cy="1344739"/>
            <a:chOff x="0" y="0"/>
            <a:chExt cx="8863349" cy="157564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863349" cy="1575647"/>
            </a:xfrm>
            <a:custGeom>
              <a:avLst/>
              <a:gdLst/>
              <a:ahLst/>
              <a:cxnLst/>
              <a:rect r="r" b="b" t="t" l="l"/>
              <a:pathLst>
                <a:path h="1575647" w="8863349">
                  <a:moveTo>
                    <a:pt x="0" y="0"/>
                  </a:moveTo>
                  <a:lnTo>
                    <a:pt x="8863349" y="0"/>
                  </a:lnTo>
                  <a:lnTo>
                    <a:pt x="8863349" y="1575647"/>
                  </a:lnTo>
                  <a:lnTo>
                    <a:pt x="0" y="15756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71450"/>
              <a:ext cx="8863349" cy="17470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749"/>
                </a:lnSpc>
              </a:pPr>
              <a:r>
                <a:rPr lang="en-US" b="true" sz="2999" spc="-59">
                  <a:solidFill>
                    <a:srgbClr val="1C3F6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PARASURAM T                 512221205012</a:t>
              </a:r>
            </a:p>
            <a:p>
              <a:pPr algn="ctr">
                <a:lnSpc>
                  <a:spcPts val="4749"/>
                </a:lnSpc>
              </a:pPr>
              <a:r>
                <a:rPr lang="en-US" b="true" sz="2999" spc="-59">
                  <a:solidFill>
                    <a:srgbClr val="1C3F6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PARASURAMAN K           512221202013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160704" y="4903751"/>
            <a:ext cx="1966592" cy="479497"/>
            <a:chOff x="0" y="0"/>
            <a:chExt cx="2622122" cy="63933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622123" cy="639330"/>
            </a:xfrm>
            <a:custGeom>
              <a:avLst/>
              <a:gdLst/>
              <a:ahLst/>
              <a:cxnLst/>
              <a:rect r="r" b="b" t="t" l="l"/>
              <a:pathLst>
                <a:path h="639330" w="2622123">
                  <a:moveTo>
                    <a:pt x="0" y="0"/>
                  </a:moveTo>
                  <a:lnTo>
                    <a:pt x="2622123" y="0"/>
                  </a:lnTo>
                  <a:lnTo>
                    <a:pt x="2622123" y="639330"/>
                  </a:lnTo>
                  <a:lnTo>
                    <a:pt x="0" y="6393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0"/>
              <a:ext cx="2622122" cy="63933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2699"/>
                </a:lnSpc>
              </a:pPr>
              <a:r>
                <a:rPr lang="en-US" sz="2249" i="true">
                  <a:solidFill>
                    <a:srgbClr val="0B1320"/>
                  </a:solidFill>
                  <a:latin typeface="Inter Italics"/>
                  <a:ea typeface="Inter Italics"/>
                  <a:cs typeface="Inter Italics"/>
                  <a:sym typeface="Inter Italics"/>
                </a:rPr>
                <a:t>Submitted by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534180" y="7411665"/>
            <a:ext cx="11219640" cy="1593469"/>
            <a:chOff x="0" y="0"/>
            <a:chExt cx="14959521" cy="212462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959521" cy="2124626"/>
            </a:xfrm>
            <a:custGeom>
              <a:avLst/>
              <a:gdLst/>
              <a:ahLst/>
              <a:cxnLst/>
              <a:rect r="r" b="b" t="t" l="l"/>
              <a:pathLst>
                <a:path h="2124626" w="14959521">
                  <a:moveTo>
                    <a:pt x="0" y="0"/>
                  </a:moveTo>
                  <a:lnTo>
                    <a:pt x="14959521" y="0"/>
                  </a:lnTo>
                  <a:lnTo>
                    <a:pt x="14959521" y="2124626"/>
                  </a:lnTo>
                  <a:lnTo>
                    <a:pt x="0" y="21246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66675"/>
              <a:ext cx="14959521" cy="2191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840"/>
                </a:lnSpc>
              </a:pPr>
              <a:r>
                <a:rPr lang="en-US" b="true" sz="3200" u="sng">
                  <a:solidFill>
                    <a:srgbClr val="0B132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GUIDE</a:t>
              </a:r>
              <a:r>
                <a:rPr lang="en-US" sz="3200">
                  <a:solidFill>
                    <a:srgbClr val="0B132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</a:p>
            <a:p>
              <a:pPr algn="ctr">
                <a:lnSpc>
                  <a:spcPts val="3840"/>
                </a:lnSpc>
              </a:pPr>
              <a:r>
                <a:rPr lang="en-US" sz="3200" b="true">
                  <a:solidFill>
                    <a:srgbClr val="0B132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Dr. V. RAJI, M.E., Ph.D., </a:t>
              </a:r>
            </a:p>
            <a:p>
              <a:pPr algn="ctr">
                <a:lnSpc>
                  <a:spcPts val="3840"/>
                </a:lnSpc>
              </a:pPr>
              <a:r>
                <a:rPr lang="en-US" sz="3200">
                  <a:solidFill>
                    <a:srgbClr val="0B132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Department of Information Technology 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306487" y="800100"/>
            <a:ext cx="15494062" cy="1089250"/>
            <a:chOff x="0" y="0"/>
            <a:chExt cx="20658749" cy="1452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658750" cy="1452333"/>
            </a:xfrm>
            <a:custGeom>
              <a:avLst/>
              <a:gdLst/>
              <a:ahLst/>
              <a:cxnLst/>
              <a:rect r="r" b="b" t="t" l="l"/>
              <a:pathLst>
                <a:path h="1452333" w="20658750">
                  <a:moveTo>
                    <a:pt x="0" y="0"/>
                  </a:moveTo>
                  <a:lnTo>
                    <a:pt x="20658750" y="0"/>
                  </a:lnTo>
                  <a:lnTo>
                    <a:pt x="20658750" y="1452333"/>
                  </a:lnTo>
                  <a:lnTo>
                    <a:pt x="0" y="1452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20658749" cy="14713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MLP Classifier (Deep Learning Models Used)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2306519"/>
            <a:ext cx="16498427" cy="6596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97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LeNet5</a:t>
            </a:r>
          </a:p>
          <a:p>
            <a:pPr algn="just">
              <a:lnSpc>
                <a:spcPts val="4397"/>
              </a:lnSpc>
              <a:spcBef>
                <a:spcPct val="0"/>
              </a:spcBef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simple CNN with fewer layers, initially designed for digit recognition. Struggles with complex fingerprint patterns due to limited depth. Overfits easily and lacks generalization for real-world fingerprint variations.</a:t>
            </a:r>
          </a:p>
          <a:p>
            <a:pPr algn="just">
              <a:lnSpc>
                <a:spcPts val="4397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AlexNet</a:t>
            </a:r>
          </a:p>
          <a:p>
            <a:pPr algn="just">
              <a:lnSpc>
                <a:spcPts val="4397"/>
              </a:lnSpc>
              <a:spcBef>
                <a:spcPct val="0"/>
              </a:spcBef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Introduced deeper architecture with more convolutional layers. Performs better than LeNet5 but lacks fine-grained feature extraction. Poor accuracy in fingerprint recognition due to high computational demand.</a:t>
            </a:r>
          </a:p>
          <a:p>
            <a:pPr algn="just">
              <a:lnSpc>
                <a:spcPts val="4397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VGG16</a:t>
            </a:r>
          </a:p>
          <a:p>
            <a:pPr algn="just">
              <a:lnSpc>
                <a:spcPts val="4397"/>
              </a:lnSpc>
              <a:spcBef>
                <a:spcPct val="0"/>
              </a:spcBef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Uses deep layers (16 layers) to capture intricate fingerprint details. Performs well but prone to overfitting due to high parameter count.Computationally expensive requiring significant training time and resources.</a:t>
            </a:r>
          </a:p>
          <a:p>
            <a:pPr algn="just">
              <a:lnSpc>
                <a:spcPts val="4397"/>
              </a:lnSpc>
              <a:spcBef>
                <a:spcPct val="0"/>
              </a:spcBef>
            </a:pPr>
            <a:r>
              <a:rPr lang="en-US" b="true" sz="26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ResNet34</a:t>
            </a:r>
          </a:p>
          <a:p>
            <a:pPr algn="just">
              <a:lnSpc>
                <a:spcPts val="4397"/>
              </a:lnSpc>
              <a:spcBef>
                <a:spcPct val="0"/>
              </a:spcBef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Introduces residual connections to prevent vanishing gradients. Achieves the best accuracy by effectively learning fingerprint features. Generalizes well, making it ideal for fingerprint-based blood group detection.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59606" y="518220"/>
            <a:ext cx="6219799" cy="718894"/>
            <a:chOff x="0" y="0"/>
            <a:chExt cx="8293065" cy="95852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293065" cy="958526"/>
            </a:xfrm>
            <a:custGeom>
              <a:avLst/>
              <a:gdLst/>
              <a:ahLst/>
              <a:cxnLst/>
              <a:rect r="r" b="b" t="t" l="l"/>
              <a:pathLst>
                <a:path h="958526" w="8293065">
                  <a:moveTo>
                    <a:pt x="0" y="0"/>
                  </a:moveTo>
                  <a:lnTo>
                    <a:pt x="8293065" y="0"/>
                  </a:lnTo>
                  <a:lnTo>
                    <a:pt x="8293065" y="958526"/>
                  </a:lnTo>
                  <a:lnTo>
                    <a:pt x="0" y="9585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8293065" cy="9871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625"/>
                </a:lnSpc>
              </a:pPr>
              <a:r>
                <a:rPr lang="en-US" sz="3687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Results and Discussion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3422009" y="1237114"/>
            <a:ext cx="11083033" cy="3518863"/>
          </a:xfrm>
          <a:custGeom>
            <a:avLst/>
            <a:gdLst/>
            <a:ahLst/>
            <a:cxnLst/>
            <a:rect r="r" b="b" t="t" l="l"/>
            <a:pathLst>
              <a:path h="3518863" w="11083033">
                <a:moveTo>
                  <a:pt x="0" y="0"/>
                </a:moveTo>
                <a:lnTo>
                  <a:pt x="11083033" y="0"/>
                </a:lnTo>
                <a:lnTo>
                  <a:pt x="11083033" y="3518863"/>
                </a:lnTo>
                <a:lnTo>
                  <a:pt x="0" y="35188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61229" y="4478670"/>
            <a:ext cx="17004593" cy="5320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56"/>
              </a:lnSpc>
              <a:spcBef>
                <a:spcPct val="0"/>
              </a:spcBef>
            </a:pPr>
            <a:r>
              <a:rPr lang="en-US" b="true" sz="2613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Model Performance:</a:t>
            </a:r>
          </a:p>
          <a:p>
            <a:pPr algn="just" marL="564228" indent="-282114" lvl="1">
              <a:lnSpc>
                <a:spcPts val="4256"/>
              </a:lnSpc>
              <a:buFont typeface="Arial"/>
              <a:buChar char="•"/>
            </a:pPr>
            <a:r>
              <a:rPr lang="en-US" sz="261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ResNet-34 achieved the highest validation accuracy (81.42%) with balanced training, showing the best generalization.</a:t>
            </a:r>
          </a:p>
          <a:p>
            <a:pPr algn="just" marL="564228" indent="-282114" lvl="1">
              <a:lnSpc>
                <a:spcPts val="4256"/>
              </a:lnSpc>
              <a:buFont typeface="Arial"/>
              <a:buChar char="•"/>
            </a:pPr>
            <a:r>
              <a:rPr lang="en-US" sz="261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VGG-16 performed well (73.75%) but had mild overfitting.</a:t>
            </a:r>
          </a:p>
          <a:p>
            <a:pPr algn="just" marL="564228" indent="-282114" lvl="1">
              <a:lnSpc>
                <a:spcPts val="4256"/>
              </a:lnSpc>
              <a:buFont typeface="Arial"/>
              <a:buChar char="•"/>
            </a:pPr>
            <a:r>
              <a:rPr lang="en-US" sz="261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LeNet-5 showed severe overfitting with 100% training accuracy but only 49.50% validation accuracy.</a:t>
            </a:r>
          </a:p>
          <a:p>
            <a:pPr algn="just" marL="564228" indent="-282114" lvl="1">
              <a:lnSpc>
                <a:spcPts val="4256"/>
              </a:lnSpc>
              <a:buFont typeface="Arial"/>
              <a:buChar char="•"/>
            </a:pPr>
            <a:r>
              <a:rPr lang="en-US" sz="261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AlexNet had the lowest performance due to poor learning (18.25% validation accuracy).</a:t>
            </a:r>
          </a:p>
          <a:p>
            <a:pPr algn="just">
              <a:lnSpc>
                <a:spcPts val="4256"/>
              </a:lnSpc>
              <a:spcBef>
                <a:spcPct val="0"/>
              </a:spcBef>
            </a:pPr>
            <a:r>
              <a:rPr lang="en-US" b="true" sz="2613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Key Observations:</a:t>
            </a:r>
          </a:p>
          <a:p>
            <a:pPr algn="just" marL="564228" indent="-282114" lvl="1">
              <a:lnSpc>
                <a:spcPts val="4256"/>
              </a:lnSpc>
              <a:buFont typeface="Arial"/>
              <a:buChar char="•"/>
            </a:pPr>
            <a:r>
              <a:rPr lang="en-US" sz="261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Deep networks with residual connections (ResNet-34) prevent vanishing gradients and improve accuracy.</a:t>
            </a:r>
          </a:p>
          <a:p>
            <a:pPr algn="just" marL="564228" indent="-282114" lvl="1">
              <a:lnSpc>
                <a:spcPts val="4256"/>
              </a:lnSpc>
              <a:buFont typeface="Arial"/>
              <a:buChar char="•"/>
            </a:pPr>
            <a:r>
              <a:rPr lang="en-US" sz="261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Overfitting risk increases with model complexity if regularization is not applied.</a:t>
            </a:r>
          </a:p>
          <a:p>
            <a:pPr algn="just" marL="564228" indent="-282114" lvl="1">
              <a:lnSpc>
                <a:spcPts val="4256"/>
              </a:lnSpc>
              <a:buFont typeface="Arial"/>
              <a:buChar char="•"/>
            </a:pPr>
            <a:r>
              <a:rPr lang="en-US" sz="261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Proper dataset preprocessing and feature extraction enhance classification performance.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3F6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2019746"/>
            <a:ext cx="9590634" cy="885974"/>
            <a:chOff x="0" y="0"/>
            <a:chExt cx="12787512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787512" cy="1181298"/>
            </a:xfrm>
            <a:custGeom>
              <a:avLst/>
              <a:gdLst/>
              <a:ahLst/>
              <a:cxnLst/>
              <a:rect r="r" b="b" t="t" l="l"/>
              <a:pathLst>
                <a:path h="1181298" w="12787512">
                  <a:moveTo>
                    <a:pt x="0" y="0"/>
                  </a:moveTo>
                  <a:lnTo>
                    <a:pt x="12787512" y="0"/>
                  </a:lnTo>
                  <a:lnTo>
                    <a:pt x="12787512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12787512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Conclusion and Future Work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3614440"/>
            <a:ext cx="3544044" cy="544344"/>
            <a:chOff x="0" y="0"/>
            <a:chExt cx="4725392" cy="72579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725792"/>
            </a:xfrm>
            <a:custGeom>
              <a:avLst/>
              <a:gdLst/>
              <a:ahLst/>
              <a:cxnLst/>
              <a:rect r="r" b="b" t="t" l="l"/>
              <a:pathLst>
                <a:path h="725792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25792"/>
                  </a:lnTo>
                  <a:lnTo>
                    <a:pt x="0" y="7257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"/>
              <a:ext cx="4725392" cy="73531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99"/>
                </a:lnSpc>
              </a:pPr>
              <a:r>
                <a:rPr lang="en-US" sz="2799" b="true">
                  <a:solidFill>
                    <a:srgbClr val="3257B8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Conclusion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4340870"/>
            <a:ext cx="7805886" cy="1678434"/>
            <a:chOff x="0" y="0"/>
            <a:chExt cx="10407848" cy="223791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2237912"/>
            </a:xfrm>
            <a:custGeom>
              <a:avLst/>
              <a:gdLst/>
              <a:ahLst/>
              <a:cxnLst/>
              <a:rect r="r" b="b" t="t" l="l"/>
              <a:pathLst>
                <a:path h="2237912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2237912"/>
                  </a:lnTo>
                  <a:lnTo>
                    <a:pt x="0" y="2237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33350"/>
              <a:ext cx="10407848" cy="2371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4559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Our study demonstrated that fingerprint images can be used for </a:t>
              </a:r>
              <a:r>
                <a:rPr lang="en-US" b="true" sz="2799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non-invasive blood group detection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using deep learning.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92238" y="6028110"/>
            <a:ext cx="7805886" cy="1678434"/>
            <a:chOff x="0" y="0"/>
            <a:chExt cx="10407848" cy="223791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07848" cy="2237912"/>
            </a:xfrm>
            <a:custGeom>
              <a:avLst/>
              <a:gdLst/>
              <a:ahLst/>
              <a:cxnLst/>
              <a:rect r="r" b="b" t="t" l="l"/>
              <a:pathLst>
                <a:path h="2237912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2237912"/>
                  </a:lnTo>
                  <a:lnTo>
                    <a:pt x="0" y="2237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33350"/>
              <a:ext cx="10407848" cy="2371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4559"/>
                </a:lnSpc>
                <a:buFont typeface="Arial"/>
                <a:buChar char="•"/>
              </a:pPr>
              <a:r>
                <a:rPr lang="en-US" b="true" sz="2799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ResNet34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performed best with </a:t>
              </a:r>
              <a:r>
                <a:rPr lang="en-US" b="true" sz="2799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81.42% validation accuracy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, making it a promising model for real-world applications.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8" y="7706544"/>
            <a:ext cx="7805886" cy="1678434"/>
            <a:chOff x="0" y="0"/>
            <a:chExt cx="10407848" cy="223791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7848" cy="2237912"/>
            </a:xfrm>
            <a:custGeom>
              <a:avLst/>
              <a:gdLst/>
              <a:ahLst/>
              <a:cxnLst/>
              <a:rect r="r" b="b" t="t" l="l"/>
              <a:pathLst>
                <a:path h="2237912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2237912"/>
                  </a:lnTo>
                  <a:lnTo>
                    <a:pt x="0" y="2237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33350"/>
              <a:ext cx="10407848" cy="2371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4559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The approach has potential applications in </a:t>
              </a:r>
              <a:r>
                <a:rPr lang="en-US" b="true" sz="2799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healthcare, forensic science, and biometric security systems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9401" y="3614440"/>
            <a:ext cx="3544044" cy="544344"/>
            <a:chOff x="0" y="0"/>
            <a:chExt cx="4725392" cy="72579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725792"/>
            </a:xfrm>
            <a:custGeom>
              <a:avLst/>
              <a:gdLst/>
              <a:ahLst/>
              <a:cxnLst/>
              <a:rect r="r" b="b" t="t" l="l"/>
              <a:pathLst>
                <a:path h="725792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25792"/>
                  </a:lnTo>
                  <a:lnTo>
                    <a:pt x="0" y="72579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"/>
              <a:ext cx="4725392" cy="73531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99"/>
                </a:lnSpc>
              </a:pPr>
              <a:r>
                <a:rPr lang="en-US" sz="2799" b="true">
                  <a:solidFill>
                    <a:srgbClr val="3257B8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Future Work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99401" y="4340870"/>
            <a:ext cx="7805886" cy="1106934"/>
            <a:chOff x="0" y="0"/>
            <a:chExt cx="10407848" cy="147591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407848" cy="1475912"/>
            </a:xfrm>
            <a:custGeom>
              <a:avLst/>
              <a:gdLst/>
              <a:ahLst/>
              <a:cxnLst/>
              <a:rect r="r" b="b" t="t" l="l"/>
              <a:pathLst>
                <a:path h="1475912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475912"/>
                  </a:lnTo>
                  <a:lnTo>
                    <a:pt x="0" y="1475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33350"/>
              <a:ext cx="10407848" cy="1609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4559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Expand the dataset with more diverse fingerprint images.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99401" y="5333504"/>
            <a:ext cx="7805886" cy="1106934"/>
            <a:chOff x="0" y="0"/>
            <a:chExt cx="10407848" cy="1475912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407848" cy="1475912"/>
            </a:xfrm>
            <a:custGeom>
              <a:avLst/>
              <a:gdLst/>
              <a:ahLst/>
              <a:cxnLst/>
              <a:rect r="r" b="b" t="t" l="l"/>
              <a:pathLst>
                <a:path h="1475912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475912"/>
                  </a:lnTo>
                  <a:lnTo>
                    <a:pt x="0" y="1475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33350"/>
              <a:ext cx="10407848" cy="1609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4559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Improve model accuracy using </a:t>
              </a:r>
              <a:r>
                <a:rPr lang="en-US" b="true" sz="2799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transformer-based deep learning architectures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499401" y="6313860"/>
            <a:ext cx="7805886" cy="1678434"/>
            <a:chOff x="0" y="0"/>
            <a:chExt cx="10407848" cy="223791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407848" cy="2237912"/>
            </a:xfrm>
            <a:custGeom>
              <a:avLst/>
              <a:gdLst/>
              <a:ahLst/>
              <a:cxnLst/>
              <a:rect r="r" b="b" t="t" l="l"/>
              <a:pathLst>
                <a:path h="2237912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2237912"/>
                  </a:lnTo>
                  <a:lnTo>
                    <a:pt x="0" y="2237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33350"/>
              <a:ext cx="10407848" cy="2371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4559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Implement </a:t>
              </a:r>
              <a:r>
                <a:rPr lang="en-US" b="true" sz="2799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real-time fingerprint scanning and cloud-based deployment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for rapid blood group detection.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453414" y="7992294"/>
            <a:ext cx="7805886" cy="1106934"/>
            <a:chOff x="0" y="0"/>
            <a:chExt cx="10407848" cy="147591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407848" cy="1475912"/>
            </a:xfrm>
            <a:custGeom>
              <a:avLst/>
              <a:gdLst/>
              <a:ahLst/>
              <a:cxnLst/>
              <a:rect r="r" b="b" t="t" l="l"/>
              <a:pathLst>
                <a:path h="1475912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475912"/>
                  </a:lnTo>
                  <a:lnTo>
                    <a:pt x="0" y="147591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33350"/>
              <a:ext cx="10407848" cy="160926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4559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Conduct clinical trials to validate effectiveness in real-world scenarios.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92237" y="4656236"/>
            <a:ext cx="7797105" cy="1026668"/>
            <a:chOff x="0" y="0"/>
            <a:chExt cx="10396140" cy="13688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396140" cy="1368891"/>
            </a:xfrm>
            <a:custGeom>
              <a:avLst/>
              <a:gdLst/>
              <a:ahLst/>
              <a:cxnLst/>
              <a:rect r="r" b="b" t="t" l="l"/>
              <a:pathLst>
                <a:path h="1368891" w="10396140">
                  <a:moveTo>
                    <a:pt x="0" y="0"/>
                  </a:moveTo>
                  <a:lnTo>
                    <a:pt x="10396140" y="0"/>
                  </a:lnTo>
                  <a:lnTo>
                    <a:pt x="10396140" y="1368891"/>
                  </a:lnTo>
                  <a:lnTo>
                    <a:pt x="0" y="136889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0396140" cy="140699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625"/>
                </a:lnSpc>
              </a:pPr>
              <a:r>
                <a:rPr lang="en-US" sz="6124" spc="-122">
                  <a:solidFill>
                    <a:srgbClr val="3257B8"/>
                  </a:solidFill>
                  <a:latin typeface="Petrona"/>
                  <a:ea typeface="Petrona"/>
                  <a:cs typeface="Petrona"/>
                  <a:sym typeface="Petrona"/>
                </a:rPr>
                <a:t>Thank You</a:t>
              </a:r>
              <a:r>
                <a:rPr lang="en-US" sz="6124" spc="-122">
                  <a:solidFill>
                    <a:srgbClr val="E7191F"/>
                  </a:solidFill>
                  <a:latin typeface="Petrona"/>
                  <a:ea typeface="Petrona"/>
                  <a:cs typeface="Petrona"/>
                  <a:sym typeface="Petrona"/>
                </a:rPr>
                <a:t>!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899178" y="1965020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822424" y="941785"/>
            <a:ext cx="5875139" cy="734466"/>
            <a:chOff x="0" y="0"/>
            <a:chExt cx="7833518" cy="9792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833518" cy="979288"/>
            </a:xfrm>
            <a:custGeom>
              <a:avLst/>
              <a:gdLst/>
              <a:ahLst/>
              <a:cxnLst/>
              <a:rect r="r" b="b" t="t" l="l"/>
              <a:pathLst>
                <a:path h="979288" w="7833518">
                  <a:moveTo>
                    <a:pt x="0" y="0"/>
                  </a:moveTo>
                  <a:lnTo>
                    <a:pt x="7833518" y="0"/>
                  </a:lnTo>
                  <a:lnTo>
                    <a:pt x="7833518" y="979288"/>
                  </a:lnTo>
                  <a:lnTo>
                    <a:pt x="0" y="979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7833518" cy="9983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750"/>
                </a:lnSpc>
              </a:pPr>
              <a:r>
                <a:rPr lang="en-US" sz="4625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Abstract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22424" y="2783718"/>
            <a:ext cx="15921290" cy="2202954"/>
            <a:chOff x="0" y="0"/>
            <a:chExt cx="21228387" cy="2937272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704850" cy="704850"/>
              <a:chOff x="0" y="0"/>
              <a:chExt cx="704850" cy="70485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704850" cy="704850"/>
              </a:xfrm>
              <a:custGeom>
                <a:avLst/>
                <a:gdLst/>
                <a:ahLst/>
                <a:cxnLst/>
                <a:rect r="r" b="b" t="t" l="l"/>
                <a:pathLst>
                  <a:path h="704850" w="704850">
                    <a:moveTo>
                      <a:pt x="0" y="46990"/>
                    </a:moveTo>
                    <a:cubicBezTo>
                      <a:pt x="0" y="21082"/>
                      <a:pt x="21082" y="0"/>
                      <a:pt x="46990" y="0"/>
                    </a:cubicBezTo>
                    <a:lnTo>
                      <a:pt x="657860" y="0"/>
                    </a:lnTo>
                    <a:cubicBezTo>
                      <a:pt x="683768" y="0"/>
                      <a:pt x="704850" y="21082"/>
                      <a:pt x="704850" y="46990"/>
                    </a:cubicBezTo>
                    <a:lnTo>
                      <a:pt x="704850" y="657860"/>
                    </a:lnTo>
                    <a:cubicBezTo>
                      <a:pt x="704850" y="683768"/>
                      <a:pt x="683768" y="704850"/>
                      <a:pt x="657860" y="704850"/>
                    </a:cubicBezTo>
                    <a:lnTo>
                      <a:pt x="46990" y="704850"/>
                    </a:lnTo>
                    <a:cubicBezTo>
                      <a:pt x="21082" y="704850"/>
                      <a:pt x="0" y="683768"/>
                      <a:pt x="0" y="657860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12" id="12"/>
            <p:cNvGrpSpPr/>
            <p:nvPr/>
          </p:nvGrpSpPr>
          <p:grpSpPr>
            <a:xfrm rot="0">
              <a:off x="117475" y="58737"/>
              <a:ext cx="469900" cy="587375"/>
              <a:chOff x="0" y="0"/>
              <a:chExt cx="469900" cy="587375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69900" cy="587375"/>
              </a:xfrm>
              <a:custGeom>
                <a:avLst/>
                <a:gdLst/>
                <a:ahLst/>
                <a:cxnLst/>
                <a:rect r="r" b="b" t="t" l="l"/>
                <a:pathLst>
                  <a:path h="587375" w="469900">
                    <a:moveTo>
                      <a:pt x="0" y="0"/>
                    </a:moveTo>
                    <a:lnTo>
                      <a:pt x="469900" y="0"/>
                    </a:lnTo>
                    <a:lnTo>
                      <a:pt x="469900" y="587375"/>
                    </a:lnTo>
                    <a:lnTo>
                      <a:pt x="0" y="58737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47625"/>
                <a:ext cx="469900" cy="539750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2750"/>
                  </a:lnSpc>
                </a:pPr>
                <a:r>
                  <a:rPr lang="en-US" sz="2750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1</a:t>
                </a: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018183" y="0"/>
              <a:ext cx="5348685" cy="1958182"/>
              <a:chOff x="0" y="0"/>
              <a:chExt cx="5348685" cy="1958182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5348685" cy="1958182"/>
              </a:xfrm>
              <a:custGeom>
                <a:avLst/>
                <a:gdLst/>
                <a:ahLst/>
                <a:cxnLst/>
                <a:rect r="r" b="b" t="t" l="l"/>
                <a:pathLst>
                  <a:path h="1958182" w="5348685">
                    <a:moveTo>
                      <a:pt x="0" y="0"/>
                    </a:moveTo>
                    <a:lnTo>
                      <a:pt x="5348685" y="0"/>
                    </a:lnTo>
                    <a:lnTo>
                      <a:pt x="5348685" y="1958182"/>
                    </a:lnTo>
                    <a:lnTo>
                      <a:pt x="0" y="195818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0"/>
                <a:ext cx="5348685" cy="1958182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2875"/>
                  </a:lnSpc>
                </a:pPr>
                <a:r>
                  <a:rPr lang="en-US" sz="23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Blood group prediction is crucial for medical diagnostics and emergency care.</a:t>
                </a: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6680200" y="0"/>
              <a:ext cx="704850" cy="704850"/>
              <a:chOff x="0" y="0"/>
              <a:chExt cx="704850" cy="70485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704850" cy="704850"/>
              </a:xfrm>
              <a:custGeom>
                <a:avLst/>
                <a:gdLst/>
                <a:ahLst/>
                <a:cxnLst/>
                <a:rect r="r" b="b" t="t" l="l"/>
                <a:pathLst>
                  <a:path h="704850" w="704850">
                    <a:moveTo>
                      <a:pt x="0" y="46990"/>
                    </a:moveTo>
                    <a:cubicBezTo>
                      <a:pt x="0" y="21082"/>
                      <a:pt x="21082" y="0"/>
                      <a:pt x="46990" y="0"/>
                    </a:cubicBezTo>
                    <a:lnTo>
                      <a:pt x="657860" y="0"/>
                    </a:lnTo>
                    <a:cubicBezTo>
                      <a:pt x="683768" y="0"/>
                      <a:pt x="704850" y="21082"/>
                      <a:pt x="704850" y="46990"/>
                    </a:cubicBezTo>
                    <a:lnTo>
                      <a:pt x="704850" y="657860"/>
                    </a:lnTo>
                    <a:cubicBezTo>
                      <a:pt x="704850" y="683768"/>
                      <a:pt x="683768" y="704850"/>
                      <a:pt x="657860" y="704850"/>
                    </a:cubicBezTo>
                    <a:lnTo>
                      <a:pt x="46990" y="704850"/>
                    </a:lnTo>
                    <a:cubicBezTo>
                      <a:pt x="21082" y="704850"/>
                      <a:pt x="0" y="683768"/>
                      <a:pt x="0" y="657860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20" id="20"/>
            <p:cNvGrpSpPr/>
            <p:nvPr/>
          </p:nvGrpSpPr>
          <p:grpSpPr>
            <a:xfrm rot="0">
              <a:off x="6797675" y="58737"/>
              <a:ext cx="469900" cy="587375"/>
              <a:chOff x="0" y="0"/>
              <a:chExt cx="469900" cy="587375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469900" cy="587375"/>
              </a:xfrm>
              <a:custGeom>
                <a:avLst/>
                <a:gdLst/>
                <a:ahLst/>
                <a:cxnLst/>
                <a:rect r="r" b="b" t="t" l="l"/>
                <a:pathLst>
                  <a:path h="587375" w="469900">
                    <a:moveTo>
                      <a:pt x="0" y="0"/>
                    </a:moveTo>
                    <a:lnTo>
                      <a:pt x="469900" y="0"/>
                    </a:lnTo>
                    <a:lnTo>
                      <a:pt x="469900" y="587375"/>
                    </a:lnTo>
                    <a:lnTo>
                      <a:pt x="0" y="58737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47625"/>
                <a:ext cx="469900" cy="539750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2750"/>
                  </a:lnSpc>
                </a:pPr>
                <a:r>
                  <a:rPr lang="en-US" sz="2750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2</a:t>
                </a: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7698383" y="0"/>
              <a:ext cx="5348685" cy="2937272"/>
              <a:chOff x="0" y="0"/>
              <a:chExt cx="5348685" cy="2937272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5348685" cy="2937272"/>
              </a:xfrm>
              <a:custGeom>
                <a:avLst/>
                <a:gdLst/>
                <a:ahLst/>
                <a:cxnLst/>
                <a:rect r="r" b="b" t="t" l="l"/>
                <a:pathLst>
                  <a:path h="2937272" w="5348685">
                    <a:moveTo>
                      <a:pt x="0" y="0"/>
                    </a:moveTo>
                    <a:lnTo>
                      <a:pt x="5348685" y="0"/>
                    </a:lnTo>
                    <a:lnTo>
                      <a:pt x="5348685" y="2937272"/>
                    </a:lnTo>
                    <a:lnTo>
                      <a:pt x="0" y="293727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0"/>
                <a:ext cx="5348685" cy="2937272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2875"/>
                  </a:lnSpc>
                </a:pPr>
                <a:r>
                  <a:rPr lang="en-US" sz="23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Traditional methods require blood samples, lab equipment, and time-consuming procedures, making them impractical in urgent situations.</a:t>
                </a: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14128586" y="156567"/>
              <a:ext cx="704850" cy="704850"/>
              <a:chOff x="0" y="0"/>
              <a:chExt cx="704850" cy="70485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704850" cy="704850"/>
              </a:xfrm>
              <a:custGeom>
                <a:avLst/>
                <a:gdLst/>
                <a:ahLst/>
                <a:cxnLst/>
                <a:rect r="r" b="b" t="t" l="l"/>
                <a:pathLst>
                  <a:path h="704850" w="704850">
                    <a:moveTo>
                      <a:pt x="0" y="46990"/>
                    </a:moveTo>
                    <a:cubicBezTo>
                      <a:pt x="0" y="21082"/>
                      <a:pt x="21082" y="0"/>
                      <a:pt x="46990" y="0"/>
                    </a:cubicBezTo>
                    <a:lnTo>
                      <a:pt x="657860" y="0"/>
                    </a:lnTo>
                    <a:cubicBezTo>
                      <a:pt x="683768" y="0"/>
                      <a:pt x="704850" y="21082"/>
                      <a:pt x="704850" y="46990"/>
                    </a:cubicBezTo>
                    <a:lnTo>
                      <a:pt x="704850" y="657860"/>
                    </a:lnTo>
                    <a:cubicBezTo>
                      <a:pt x="704850" y="683768"/>
                      <a:pt x="683768" y="704850"/>
                      <a:pt x="657860" y="704850"/>
                    </a:cubicBezTo>
                    <a:lnTo>
                      <a:pt x="46990" y="704850"/>
                    </a:lnTo>
                    <a:cubicBezTo>
                      <a:pt x="21082" y="704850"/>
                      <a:pt x="0" y="683768"/>
                      <a:pt x="0" y="657860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28" id="28"/>
            <p:cNvGrpSpPr/>
            <p:nvPr/>
          </p:nvGrpSpPr>
          <p:grpSpPr>
            <a:xfrm rot="0">
              <a:off x="14246061" y="215303"/>
              <a:ext cx="469900" cy="587375"/>
              <a:chOff x="0" y="0"/>
              <a:chExt cx="469900" cy="587375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469900" cy="587375"/>
              </a:xfrm>
              <a:custGeom>
                <a:avLst/>
                <a:gdLst/>
                <a:ahLst/>
                <a:cxnLst/>
                <a:rect r="r" b="b" t="t" l="l"/>
                <a:pathLst>
                  <a:path h="587375" w="469900">
                    <a:moveTo>
                      <a:pt x="0" y="0"/>
                    </a:moveTo>
                    <a:lnTo>
                      <a:pt x="469900" y="0"/>
                    </a:lnTo>
                    <a:lnTo>
                      <a:pt x="469900" y="587375"/>
                    </a:lnTo>
                    <a:lnTo>
                      <a:pt x="0" y="58737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47625"/>
                <a:ext cx="469900" cy="539750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2750"/>
                  </a:lnSpc>
                </a:pPr>
                <a:r>
                  <a:rPr lang="en-US" sz="2750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3</a:t>
                </a: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0">
              <a:off x="15146769" y="156567"/>
              <a:ext cx="6081618" cy="2532585"/>
              <a:chOff x="0" y="0"/>
              <a:chExt cx="6081618" cy="2532585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6081618" cy="2532586"/>
              </a:xfrm>
              <a:custGeom>
                <a:avLst/>
                <a:gdLst/>
                <a:ahLst/>
                <a:cxnLst/>
                <a:rect r="r" b="b" t="t" l="l"/>
                <a:pathLst>
                  <a:path h="2532586" w="6081618">
                    <a:moveTo>
                      <a:pt x="0" y="0"/>
                    </a:moveTo>
                    <a:lnTo>
                      <a:pt x="6081618" y="0"/>
                    </a:lnTo>
                    <a:lnTo>
                      <a:pt x="6081618" y="2532586"/>
                    </a:lnTo>
                    <a:lnTo>
                      <a:pt x="0" y="2532586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0"/>
                <a:ext cx="6081618" cy="2532585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2875"/>
                  </a:lnSpc>
                </a:pPr>
                <a:r>
                  <a:rPr lang="en-US" sz="23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This study explores a non-invasive approach using fingerprint images and deep learning (CNNs) to detect blood groups.</a:t>
                </a:r>
              </a:p>
            </p:txBody>
          </p:sp>
        </p:grpSp>
      </p:grpSp>
      <p:grpSp>
        <p:nvGrpSpPr>
          <p:cNvPr name="Group 34" id="34"/>
          <p:cNvGrpSpPr/>
          <p:nvPr/>
        </p:nvGrpSpPr>
        <p:grpSpPr>
          <a:xfrm rot="0">
            <a:off x="1262955" y="5720097"/>
            <a:ext cx="15047558" cy="1204318"/>
            <a:chOff x="0" y="0"/>
            <a:chExt cx="20063411" cy="1605757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0" y="0"/>
              <a:ext cx="6228142" cy="1605757"/>
              <a:chOff x="0" y="0"/>
              <a:chExt cx="6228142" cy="1605757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6228166" cy="1605788"/>
              </a:xfrm>
              <a:custGeom>
                <a:avLst/>
                <a:gdLst/>
                <a:ahLst/>
                <a:cxnLst/>
                <a:rect r="r" b="b" t="t" l="l"/>
                <a:pathLst>
                  <a:path h="1605788" w="6228166">
                    <a:moveTo>
                      <a:pt x="0" y="46990"/>
                    </a:moveTo>
                    <a:cubicBezTo>
                      <a:pt x="0" y="21082"/>
                      <a:pt x="20623" y="0"/>
                      <a:pt x="45966" y="0"/>
                    </a:cubicBezTo>
                    <a:lnTo>
                      <a:pt x="6182200" y="0"/>
                    </a:lnTo>
                    <a:cubicBezTo>
                      <a:pt x="6207543" y="0"/>
                      <a:pt x="6228166" y="21082"/>
                      <a:pt x="6228166" y="46990"/>
                    </a:cubicBezTo>
                    <a:lnTo>
                      <a:pt x="6228166" y="1558798"/>
                    </a:lnTo>
                    <a:cubicBezTo>
                      <a:pt x="6228166" y="1584706"/>
                      <a:pt x="6207543" y="1605788"/>
                      <a:pt x="6182200" y="1605788"/>
                    </a:cubicBezTo>
                    <a:lnTo>
                      <a:pt x="45966" y="1605788"/>
                    </a:lnTo>
                    <a:cubicBezTo>
                      <a:pt x="20623" y="1605788"/>
                      <a:pt x="0" y="1584706"/>
                      <a:pt x="0" y="1558798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37" id="37"/>
            <p:cNvGrpSpPr/>
            <p:nvPr/>
          </p:nvGrpSpPr>
          <p:grpSpPr>
            <a:xfrm rot="0">
              <a:off x="306506" y="260484"/>
              <a:ext cx="5615131" cy="1084785"/>
              <a:chOff x="0" y="0"/>
              <a:chExt cx="5615131" cy="1084785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5615131" cy="1084786"/>
              </a:xfrm>
              <a:custGeom>
                <a:avLst/>
                <a:gdLst/>
                <a:ahLst/>
                <a:cxnLst/>
                <a:rect r="r" b="b" t="t" l="l"/>
                <a:pathLst>
                  <a:path h="1084786" w="5615131">
                    <a:moveTo>
                      <a:pt x="0" y="0"/>
                    </a:moveTo>
                    <a:lnTo>
                      <a:pt x="5615131" y="0"/>
                    </a:lnTo>
                    <a:lnTo>
                      <a:pt x="5615131" y="1084786"/>
                    </a:lnTo>
                    <a:lnTo>
                      <a:pt x="0" y="1084786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39" id="39"/>
              <p:cNvSpPr txBox="true"/>
              <p:nvPr/>
            </p:nvSpPr>
            <p:spPr>
              <a:xfrm>
                <a:off x="0" y="0"/>
                <a:ext cx="5615131" cy="1084785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2875"/>
                  </a:lnSpc>
                </a:pPr>
                <a:r>
                  <a:rPr lang="en-US" sz="23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Faster and more efficient than conventional methods.</a:t>
                </a:r>
              </a:p>
            </p:txBody>
          </p:sp>
        </p:grpSp>
        <p:grpSp>
          <p:nvGrpSpPr>
            <p:cNvPr name="Group 40" id="40"/>
            <p:cNvGrpSpPr/>
            <p:nvPr/>
          </p:nvGrpSpPr>
          <p:grpSpPr>
            <a:xfrm rot="0">
              <a:off x="6534648" y="0"/>
              <a:ext cx="6228142" cy="1605757"/>
              <a:chOff x="0" y="0"/>
              <a:chExt cx="6228142" cy="1605757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6228166" cy="1605788"/>
              </a:xfrm>
              <a:custGeom>
                <a:avLst/>
                <a:gdLst/>
                <a:ahLst/>
                <a:cxnLst/>
                <a:rect r="r" b="b" t="t" l="l"/>
                <a:pathLst>
                  <a:path h="1605788" w="6228166">
                    <a:moveTo>
                      <a:pt x="0" y="46990"/>
                    </a:moveTo>
                    <a:cubicBezTo>
                      <a:pt x="0" y="21082"/>
                      <a:pt x="20623" y="0"/>
                      <a:pt x="45966" y="0"/>
                    </a:cubicBezTo>
                    <a:lnTo>
                      <a:pt x="6182200" y="0"/>
                    </a:lnTo>
                    <a:cubicBezTo>
                      <a:pt x="6207543" y="0"/>
                      <a:pt x="6228166" y="21082"/>
                      <a:pt x="6228166" y="46990"/>
                    </a:cubicBezTo>
                    <a:lnTo>
                      <a:pt x="6228166" y="1558798"/>
                    </a:lnTo>
                    <a:cubicBezTo>
                      <a:pt x="6228166" y="1584706"/>
                      <a:pt x="6207543" y="1605788"/>
                      <a:pt x="6182200" y="1605788"/>
                    </a:cubicBezTo>
                    <a:lnTo>
                      <a:pt x="45966" y="1605788"/>
                    </a:lnTo>
                    <a:cubicBezTo>
                      <a:pt x="20623" y="1605788"/>
                      <a:pt x="0" y="1584706"/>
                      <a:pt x="0" y="1558798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42" id="42"/>
            <p:cNvGrpSpPr/>
            <p:nvPr/>
          </p:nvGrpSpPr>
          <p:grpSpPr>
            <a:xfrm rot="0">
              <a:off x="6841154" y="260484"/>
              <a:ext cx="5615131" cy="1084785"/>
              <a:chOff x="0" y="0"/>
              <a:chExt cx="5615131" cy="1084785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5615131" cy="1084786"/>
              </a:xfrm>
              <a:custGeom>
                <a:avLst/>
                <a:gdLst/>
                <a:ahLst/>
                <a:cxnLst/>
                <a:rect r="r" b="b" t="t" l="l"/>
                <a:pathLst>
                  <a:path h="1084786" w="5615131">
                    <a:moveTo>
                      <a:pt x="0" y="0"/>
                    </a:moveTo>
                    <a:lnTo>
                      <a:pt x="5615131" y="0"/>
                    </a:lnTo>
                    <a:lnTo>
                      <a:pt x="5615131" y="1084786"/>
                    </a:lnTo>
                    <a:lnTo>
                      <a:pt x="0" y="1084786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0" y="0"/>
                <a:ext cx="5615131" cy="1084785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2875"/>
                  </a:lnSpc>
                </a:pPr>
                <a:r>
                  <a:rPr lang="en-US" sz="23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Reduces dependency on laboratory facilities.</a:t>
                </a:r>
              </a:p>
            </p:txBody>
          </p:sp>
        </p:grpSp>
        <p:grpSp>
          <p:nvGrpSpPr>
            <p:cNvPr name="Group 45" id="45"/>
            <p:cNvGrpSpPr/>
            <p:nvPr/>
          </p:nvGrpSpPr>
          <p:grpSpPr>
            <a:xfrm rot="0">
              <a:off x="13682113" y="0"/>
              <a:ext cx="6381298" cy="1605757"/>
              <a:chOff x="0" y="0"/>
              <a:chExt cx="6381298" cy="1605757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6381282" cy="1605744"/>
              </a:xfrm>
              <a:custGeom>
                <a:avLst/>
                <a:gdLst/>
                <a:ahLst/>
                <a:cxnLst/>
                <a:rect r="r" b="b" t="t" l="l"/>
                <a:pathLst>
                  <a:path h="1605744" w="6381282">
                    <a:moveTo>
                      <a:pt x="0" y="67599"/>
                    </a:moveTo>
                    <a:cubicBezTo>
                      <a:pt x="0" y="30328"/>
                      <a:pt x="10311" y="0"/>
                      <a:pt x="22983" y="0"/>
                    </a:cubicBezTo>
                    <a:lnTo>
                      <a:pt x="6358299" y="0"/>
                    </a:lnTo>
                    <a:cubicBezTo>
                      <a:pt x="6370972" y="0"/>
                      <a:pt x="6381282" y="30328"/>
                      <a:pt x="6381282" y="67599"/>
                    </a:cubicBezTo>
                    <a:lnTo>
                      <a:pt x="6381282" y="1538145"/>
                    </a:lnTo>
                    <a:cubicBezTo>
                      <a:pt x="6381282" y="1575416"/>
                      <a:pt x="6370972" y="1605744"/>
                      <a:pt x="6358299" y="1605744"/>
                    </a:cubicBezTo>
                    <a:lnTo>
                      <a:pt x="22983" y="1605744"/>
                    </a:lnTo>
                    <a:cubicBezTo>
                      <a:pt x="10311" y="1605744"/>
                      <a:pt x="0" y="1575416"/>
                      <a:pt x="0" y="1538145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47" id="47"/>
            <p:cNvGrpSpPr/>
            <p:nvPr/>
          </p:nvGrpSpPr>
          <p:grpSpPr>
            <a:xfrm rot="0">
              <a:off x="13835366" y="19184"/>
              <a:ext cx="5355795" cy="1567385"/>
              <a:chOff x="0" y="0"/>
              <a:chExt cx="5355795" cy="1567385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5355795" cy="1567385"/>
              </a:xfrm>
              <a:custGeom>
                <a:avLst/>
                <a:gdLst/>
                <a:ahLst/>
                <a:cxnLst/>
                <a:rect r="r" b="b" t="t" l="l"/>
                <a:pathLst>
                  <a:path h="1567385" w="5355795">
                    <a:moveTo>
                      <a:pt x="0" y="0"/>
                    </a:moveTo>
                    <a:lnTo>
                      <a:pt x="5355795" y="0"/>
                    </a:lnTo>
                    <a:lnTo>
                      <a:pt x="5355795" y="1567385"/>
                    </a:lnTo>
                    <a:lnTo>
                      <a:pt x="0" y="156738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0" y="0"/>
                <a:ext cx="5355795" cy="1567385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2875"/>
                  </a:lnSpc>
                </a:pPr>
                <a:r>
                  <a:rPr lang="en-US" sz="23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Enhances accessibility for real-world medical applications.</a:t>
                </a:r>
              </a:p>
            </p:txBody>
          </p:sp>
        </p:grpSp>
      </p:grpSp>
      <p:grpSp>
        <p:nvGrpSpPr>
          <p:cNvPr name="Group 50" id="50"/>
          <p:cNvGrpSpPr/>
          <p:nvPr/>
        </p:nvGrpSpPr>
        <p:grpSpPr>
          <a:xfrm rot="0">
            <a:off x="1262955" y="7657840"/>
            <a:ext cx="15568716" cy="751880"/>
            <a:chOff x="0" y="0"/>
            <a:chExt cx="20758288" cy="1002507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20758288" cy="1002507"/>
            </a:xfrm>
            <a:custGeom>
              <a:avLst/>
              <a:gdLst/>
              <a:ahLst/>
              <a:cxnLst/>
              <a:rect r="r" b="b" t="t" l="l"/>
              <a:pathLst>
                <a:path h="1002507" w="20758288">
                  <a:moveTo>
                    <a:pt x="0" y="0"/>
                  </a:moveTo>
                  <a:lnTo>
                    <a:pt x="20758288" y="0"/>
                  </a:lnTo>
                  <a:lnTo>
                    <a:pt x="20758288" y="1002507"/>
                  </a:lnTo>
                  <a:lnTo>
                    <a:pt x="0" y="10025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0" y="-133350"/>
              <a:ext cx="20758288" cy="113585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537"/>
                </a:lnSpc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Extensive experimentation validates the feasibility of this technique for practical use in healthcare.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32584" y="1443718"/>
            <a:ext cx="9566076" cy="1439228"/>
            <a:chOff x="0" y="0"/>
            <a:chExt cx="12754768" cy="191897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754769" cy="1918971"/>
            </a:xfrm>
            <a:custGeom>
              <a:avLst/>
              <a:gdLst/>
              <a:ahLst/>
              <a:cxnLst/>
              <a:rect r="r" b="b" t="t" l="l"/>
              <a:pathLst>
                <a:path h="1918971" w="12754769">
                  <a:moveTo>
                    <a:pt x="0" y="0"/>
                  </a:moveTo>
                  <a:lnTo>
                    <a:pt x="12754769" y="0"/>
                  </a:lnTo>
                  <a:lnTo>
                    <a:pt x="12754769" y="1918971"/>
                  </a:lnTo>
                  <a:lnTo>
                    <a:pt x="0" y="191897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2754768" cy="194754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500"/>
                </a:lnSpc>
              </a:pPr>
              <a:r>
                <a:rPr lang="en-US" sz="5187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Introduction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32584" y="3229160"/>
            <a:ext cx="9806715" cy="1178348"/>
            <a:chOff x="0" y="0"/>
            <a:chExt cx="8235847" cy="98959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235847" cy="989597"/>
            </a:xfrm>
            <a:custGeom>
              <a:avLst/>
              <a:gdLst/>
              <a:ahLst/>
              <a:cxnLst/>
              <a:rect r="r" b="b" t="t" l="l"/>
              <a:pathLst>
                <a:path h="989597" w="8235847">
                  <a:moveTo>
                    <a:pt x="0" y="0"/>
                  </a:moveTo>
                  <a:lnTo>
                    <a:pt x="8235847" y="0"/>
                  </a:lnTo>
                  <a:lnTo>
                    <a:pt x="8235847" y="989597"/>
                  </a:lnTo>
                  <a:lnTo>
                    <a:pt x="0" y="989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8235847" cy="1084847"/>
            </a:xfrm>
            <a:prstGeom prst="rect">
              <a:avLst/>
            </a:prstGeom>
          </p:spPr>
          <p:txBody>
            <a:bodyPr anchor="t" rtlCol="false" tIns="161305" lIns="161305" bIns="161305" rIns="161305"/>
            <a:lstStyle/>
            <a:p>
              <a:pPr algn="l" marL="518160" indent="-259080" lvl="1">
                <a:lnSpc>
                  <a:spcPts val="3792"/>
                </a:lnSpc>
                <a:buFont typeface="Arial"/>
                <a:buChar char="•"/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Traditional blood group detection relies on </a:t>
              </a:r>
              <a:r>
                <a:rPr lang="en-US" b="true" sz="2400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serological tests</a:t>
              </a: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, which are </a:t>
              </a:r>
              <a:r>
                <a:rPr lang="en-US" b="true" sz="2400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invasive, time-consuming, and require laboratory facilities</a:t>
              </a: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32584" y="4598008"/>
            <a:ext cx="9806715" cy="1654598"/>
            <a:chOff x="0" y="0"/>
            <a:chExt cx="8235847" cy="138956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35847" cy="1389560"/>
            </a:xfrm>
            <a:custGeom>
              <a:avLst/>
              <a:gdLst/>
              <a:ahLst/>
              <a:cxnLst/>
              <a:rect r="r" b="b" t="t" l="l"/>
              <a:pathLst>
                <a:path h="1389560" w="8235847">
                  <a:moveTo>
                    <a:pt x="0" y="0"/>
                  </a:moveTo>
                  <a:lnTo>
                    <a:pt x="8235847" y="0"/>
                  </a:lnTo>
                  <a:lnTo>
                    <a:pt x="8235847" y="1389560"/>
                  </a:lnTo>
                  <a:lnTo>
                    <a:pt x="0" y="13895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8235847" cy="1484810"/>
            </a:xfrm>
            <a:prstGeom prst="rect">
              <a:avLst/>
            </a:prstGeom>
          </p:spPr>
          <p:txBody>
            <a:bodyPr anchor="t" rtlCol="false" tIns="161305" lIns="161305" bIns="161305" rIns="161305"/>
            <a:lstStyle/>
            <a:p>
              <a:pPr algn="l" marL="518160" indent="-259080" lvl="1">
                <a:lnSpc>
                  <a:spcPts val="3792"/>
                </a:lnSpc>
                <a:buFont typeface="Arial"/>
                <a:buChar char="•"/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The increasing demand for </a:t>
              </a:r>
              <a:r>
                <a:rPr lang="en-US" b="true" sz="2400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non-invasive, cost-effective, and rapid</a:t>
              </a: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diagnostic methods has led to exploring fingerprint-based blood group detection.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32584" y="6357325"/>
            <a:ext cx="9806715" cy="1352505"/>
            <a:chOff x="0" y="0"/>
            <a:chExt cx="8235847" cy="113585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235847" cy="1135857"/>
            </a:xfrm>
            <a:custGeom>
              <a:avLst/>
              <a:gdLst/>
              <a:ahLst/>
              <a:cxnLst/>
              <a:rect r="r" b="b" t="t" l="l"/>
              <a:pathLst>
                <a:path h="1135857" w="8235847">
                  <a:moveTo>
                    <a:pt x="0" y="0"/>
                  </a:moveTo>
                  <a:lnTo>
                    <a:pt x="8235847" y="0"/>
                  </a:lnTo>
                  <a:lnTo>
                    <a:pt x="8235847" y="1135857"/>
                  </a:lnTo>
                  <a:lnTo>
                    <a:pt x="0" y="11358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8235847" cy="1231107"/>
            </a:xfrm>
            <a:prstGeom prst="rect">
              <a:avLst/>
            </a:prstGeom>
          </p:spPr>
          <p:txBody>
            <a:bodyPr anchor="t" rtlCol="false" tIns="161305" lIns="161305" bIns="161305" rIns="161305"/>
            <a:lstStyle/>
            <a:p>
              <a:pPr algn="l" marL="518160" indent="-259080" lvl="1">
                <a:lnSpc>
                  <a:spcPts val="3792"/>
                </a:lnSpc>
                <a:buFont typeface="Arial"/>
                <a:buChar char="•"/>
              </a:pPr>
              <a:r>
                <a:rPr lang="en-US" b="true" sz="2400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Deep learning</a:t>
              </a: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and </a:t>
              </a:r>
              <a:r>
                <a:rPr lang="en-US" b="true" sz="2400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image processing</a:t>
              </a: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techniques can analyze fingerprint patterns to predict blood groups with high accuracy.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32584" y="7784677"/>
            <a:ext cx="9806715" cy="1654598"/>
            <a:chOff x="0" y="0"/>
            <a:chExt cx="8235847" cy="138956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235847" cy="1389560"/>
            </a:xfrm>
            <a:custGeom>
              <a:avLst/>
              <a:gdLst/>
              <a:ahLst/>
              <a:cxnLst/>
              <a:rect r="r" b="b" t="t" l="l"/>
              <a:pathLst>
                <a:path h="1389560" w="8235847">
                  <a:moveTo>
                    <a:pt x="0" y="0"/>
                  </a:moveTo>
                  <a:lnTo>
                    <a:pt x="8235847" y="0"/>
                  </a:lnTo>
                  <a:lnTo>
                    <a:pt x="8235847" y="1389560"/>
                  </a:lnTo>
                  <a:lnTo>
                    <a:pt x="0" y="13895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0"/>
              <a:ext cx="8235847" cy="1484810"/>
            </a:xfrm>
            <a:prstGeom prst="rect">
              <a:avLst/>
            </a:prstGeom>
          </p:spPr>
          <p:txBody>
            <a:bodyPr anchor="t" rtlCol="false" tIns="161305" lIns="161305" bIns="161305" rIns="161305"/>
            <a:lstStyle/>
            <a:p>
              <a:pPr algn="l" marL="518160" indent="-259080" lvl="1">
                <a:lnSpc>
                  <a:spcPts val="3792"/>
                </a:lnSpc>
                <a:buFont typeface="Arial"/>
                <a:buChar char="•"/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Our study proposes a </a:t>
              </a:r>
              <a:r>
                <a:rPr lang="en-US" b="true" sz="2400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CNN-based approach</a:t>
              </a: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to classify blood groups using fingerprint images, improving accessibility and efficiency in healthcare settings.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0999295" y="-100337"/>
            <a:ext cx="7288705" cy="10487675"/>
          </a:xfrm>
          <a:custGeom>
            <a:avLst/>
            <a:gdLst/>
            <a:ahLst/>
            <a:cxnLst/>
            <a:rect r="r" b="b" t="t" l="l"/>
            <a:pathLst>
              <a:path h="10487675" w="7288705">
                <a:moveTo>
                  <a:pt x="0" y="0"/>
                </a:moveTo>
                <a:lnTo>
                  <a:pt x="7288705" y="0"/>
                </a:lnTo>
                <a:lnTo>
                  <a:pt x="7288705" y="10487674"/>
                </a:lnTo>
                <a:lnTo>
                  <a:pt x="0" y="104876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737" r="-23676" b="-7811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430000" y="337948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1019175"/>
            <a:ext cx="7088237" cy="885974"/>
            <a:chOff x="0" y="0"/>
            <a:chExt cx="9450983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Aim &amp; Objectives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2238" y="2281966"/>
            <a:ext cx="9445526" cy="2319354"/>
            <a:chOff x="0" y="0"/>
            <a:chExt cx="12594035" cy="3092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94082" cy="3092462"/>
            </a:xfrm>
            <a:custGeom>
              <a:avLst/>
              <a:gdLst/>
              <a:ahLst/>
              <a:cxnLst/>
              <a:rect r="r" b="b" t="t" l="l"/>
              <a:pathLst>
                <a:path h="3092462" w="12594082">
                  <a:moveTo>
                    <a:pt x="0" y="63080"/>
                  </a:moveTo>
                  <a:cubicBezTo>
                    <a:pt x="0" y="28224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28224"/>
                    <a:pt x="12594082" y="63080"/>
                  </a:cubicBezTo>
                  <a:lnTo>
                    <a:pt x="12594082" y="3029382"/>
                  </a:lnTo>
                  <a:cubicBezTo>
                    <a:pt x="12594082" y="3064239"/>
                    <a:pt x="12568682" y="3092462"/>
                    <a:pt x="12537313" y="3092462"/>
                  </a:cubicBezTo>
                  <a:lnTo>
                    <a:pt x="56769" y="3092462"/>
                  </a:lnTo>
                  <a:cubicBezTo>
                    <a:pt x="25400" y="3092462"/>
                    <a:pt x="0" y="3064239"/>
                    <a:pt x="0" y="3029382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275755" y="2342622"/>
            <a:ext cx="3544044" cy="626189"/>
            <a:chOff x="0" y="0"/>
            <a:chExt cx="4725392" cy="83491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25392" cy="834919"/>
            </a:xfrm>
            <a:custGeom>
              <a:avLst/>
              <a:gdLst/>
              <a:ahLst/>
              <a:cxnLst/>
              <a:rect r="r" b="b" t="t" l="l"/>
              <a:pathLst>
                <a:path h="834919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834919"/>
                  </a:lnTo>
                  <a:lnTo>
                    <a:pt x="0" y="8349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4725392" cy="85396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000"/>
                </a:lnSpc>
              </a:pPr>
              <a:r>
                <a:rPr lang="en-US" sz="3200" b="true">
                  <a:solidFill>
                    <a:srgbClr val="15213F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Aim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75755" y="2867915"/>
            <a:ext cx="9162009" cy="1434467"/>
            <a:chOff x="0" y="0"/>
            <a:chExt cx="12216012" cy="191262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216012" cy="1912623"/>
            </a:xfrm>
            <a:custGeom>
              <a:avLst/>
              <a:gdLst/>
              <a:ahLst/>
              <a:cxnLst/>
              <a:rect r="r" b="b" t="t" l="l"/>
              <a:pathLst>
                <a:path h="1912623" w="12216012">
                  <a:moveTo>
                    <a:pt x="0" y="0"/>
                  </a:moveTo>
                  <a:lnTo>
                    <a:pt x="12216012" y="0"/>
                  </a:lnTo>
                  <a:lnTo>
                    <a:pt x="12216012" y="1912623"/>
                  </a:lnTo>
                  <a:lnTo>
                    <a:pt x="0" y="19126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2216012" cy="19507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55"/>
                </a:lnSpc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To develop a </a:t>
              </a:r>
              <a:r>
                <a:rPr lang="en-US" sz="2799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non-invasive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and </a:t>
              </a:r>
              <a:r>
                <a:rPr lang="en-US" sz="2799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automated blood group detection system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using fingerprint images and deep learning.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8" y="5143500"/>
            <a:ext cx="9445526" cy="4988807"/>
            <a:chOff x="0" y="0"/>
            <a:chExt cx="12594035" cy="665174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594082" cy="6651752"/>
            </a:xfrm>
            <a:custGeom>
              <a:avLst/>
              <a:gdLst/>
              <a:ahLst/>
              <a:cxnLst/>
              <a:rect r="r" b="b" t="t" l="l"/>
              <a:pathLst>
                <a:path h="6651752" w="12594082">
                  <a:moveTo>
                    <a:pt x="0" y="67444"/>
                  </a:moveTo>
                  <a:cubicBezTo>
                    <a:pt x="0" y="30176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30176"/>
                    <a:pt x="12594082" y="67444"/>
                  </a:cubicBezTo>
                  <a:lnTo>
                    <a:pt x="12594082" y="6584310"/>
                  </a:lnTo>
                  <a:cubicBezTo>
                    <a:pt x="12594082" y="6621577"/>
                    <a:pt x="12568682" y="6651752"/>
                    <a:pt x="12537313" y="6651752"/>
                  </a:cubicBezTo>
                  <a:lnTo>
                    <a:pt x="56769" y="6651752"/>
                  </a:lnTo>
                  <a:cubicBezTo>
                    <a:pt x="25400" y="6651752"/>
                    <a:pt x="0" y="6621577"/>
                    <a:pt x="0" y="6584310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275755" y="5168354"/>
            <a:ext cx="3544044" cy="626189"/>
            <a:chOff x="0" y="0"/>
            <a:chExt cx="4725392" cy="83491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25392" cy="834919"/>
            </a:xfrm>
            <a:custGeom>
              <a:avLst/>
              <a:gdLst/>
              <a:ahLst/>
              <a:cxnLst/>
              <a:rect r="r" b="b" t="t" l="l"/>
              <a:pathLst>
                <a:path h="834919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834919"/>
                  </a:lnTo>
                  <a:lnTo>
                    <a:pt x="0" y="8349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9050"/>
              <a:ext cx="4725392" cy="85396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000"/>
                </a:lnSpc>
              </a:pPr>
              <a:r>
                <a:rPr lang="en-US" sz="3200" b="true">
                  <a:solidFill>
                    <a:srgbClr val="15213F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Objectives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75755" y="5781377"/>
            <a:ext cx="8878491" cy="966472"/>
            <a:chOff x="0" y="0"/>
            <a:chExt cx="11837988" cy="128862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837988" cy="1288629"/>
            </a:xfrm>
            <a:custGeom>
              <a:avLst/>
              <a:gdLst/>
              <a:ahLst/>
              <a:cxnLst/>
              <a:rect r="r" b="b" t="t" l="l"/>
              <a:pathLst>
                <a:path h="1288629" w="11837988">
                  <a:moveTo>
                    <a:pt x="0" y="0"/>
                  </a:moveTo>
                  <a:lnTo>
                    <a:pt x="11837988" y="0"/>
                  </a:lnTo>
                  <a:lnTo>
                    <a:pt x="11837988" y="1288629"/>
                  </a:lnTo>
                  <a:lnTo>
                    <a:pt x="0" y="12886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11837988" cy="13172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3415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To collect and preprocess fingerprint images labeled with blood groups.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75755" y="6787754"/>
            <a:ext cx="8878491" cy="966472"/>
            <a:chOff x="0" y="0"/>
            <a:chExt cx="11837988" cy="1288629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1837988" cy="1288629"/>
            </a:xfrm>
            <a:custGeom>
              <a:avLst/>
              <a:gdLst/>
              <a:ahLst/>
              <a:cxnLst/>
              <a:rect r="r" b="b" t="t" l="l"/>
              <a:pathLst>
                <a:path h="1288629" w="11837988">
                  <a:moveTo>
                    <a:pt x="0" y="0"/>
                  </a:moveTo>
                  <a:lnTo>
                    <a:pt x="11837988" y="0"/>
                  </a:lnTo>
                  <a:lnTo>
                    <a:pt x="11837988" y="1288629"/>
                  </a:lnTo>
                  <a:lnTo>
                    <a:pt x="0" y="12886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28575"/>
              <a:ext cx="11837988" cy="13172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3415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To implement and compare deep learning models (</a:t>
              </a:r>
              <a:r>
                <a:rPr lang="en-US" b="true" sz="2799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LeNet5, AlexNet, VGG16, and ResNet34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).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275755" y="7942313"/>
            <a:ext cx="8878491" cy="966472"/>
            <a:chOff x="0" y="0"/>
            <a:chExt cx="11837988" cy="1288629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1837988" cy="1288629"/>
            </a:xfrm>
            <a:custGeom>
              <a:avLst/>
              <a:gdLst/>
              <a:ahLst/>
              <a:cxnLst/>
              <a:rect r="r" b="b" t="t" l="l"/>
              <a:pathLst>
                <a:path h="1288629" w="11837988">
                  <a:moveTo>
                    <a:pt x="0" y="0"/>
                  </a:moveTo>
                  <a:lnTo>
                    <a:pt x="11837988" y="0"/>
                  </a:lnTo>
                  <a:lnTo>
                    <a:pt x="11837988" y="1288629"/>
                  </a:lnTo>
                  <a:lnTo>
                    <a:pt x="0" y="12886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11837988" cy="13172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3415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To evaluate the models based on accuracy, precision, and recall.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275755" y="8901063"/>
            <a:ext cx="8878491" cy="966472"/>
            <a:chOff x="0" y="0"/>
            <a:chExt cx="11837988" cy="1288629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1837988" cy="1288629"/>
            </a:xfrm>
            <a:custGeom>
              <a:avLst/>
              <a:gdLst/>
              <a:ahLst/>
              <a:cxnLst/>
              <a:rect r="r" b="b" t="t" l="l"/>
              <a:pathLst>
                <a:path h="1288629" w="11837988">
                  <a:moveTo>
                    <a:pt x="0" y="0"/>
                  </a:moveTo>
                  <a:lnTo>
                    <a:pt x="11837988" y="0"/>
                  </a:lnTo>
                  <a:lnTo>
                    <a:pt x="11837988" y="1288629"/>
                  </a:lnTo>
                  <a:lnTo>
                    <a:pt x="0" y="12886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28575"/>
              <a:ext cx="11837988" cy="13172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3415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To identify key fingerprint features correlated with blood groups.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765125" y="918121"/>
            <a:ext cx="5465266" cy="683121"/>
            <a:chOff x="0" y="0"/>
            <a:chExt cx="7287022" cy="91082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287022" cy="910828"/>
            </a:xfrm>
            <a:custGeom>
              <a:avLst/>
              <a:gdLst/>
              <a:ahLst/>
              <a:cxnLst/>
              <a:rect r="r" b="b" t="t" l="l"/>
              <a:pathLst>
                <a:path h="910828" w="7287022">
                  <a:moveTo>
                    <a:pt x="0" y="0"/>
                  </a:moveTo>
                  <a:lnTo>
                    <a:pt x="7287022" y="0"/>
                  </a:lnTo>
                  <a:lnTo>
                    <a:pt x="7287022" y="910828"/>
                  </a:lnTo>
                  <a:lnTo>
                    <a:pt x="0" y="910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7287022" cy="93940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374"/>
                </a:lnSpc>
              </a:pPr>
              <a:r>
                <a:rPr lang="en-US" sz="4250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Literature Review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60363" y="1924347"/>
            <a:ext cx="16498938" cy="7449145"/>
            <a:chOff x="0" y="0"/>
            <a:chExt cx="21998583" cy="993219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998663" cy="9932162"/>
            </a:xfrm>
            <a:custGeom>
              <a:avLst/>
              <a:gdLst/>
              <a:ahLst/>
              <a:cxnLst/>
              <a:rect r="r" b="b" t="t" l="l"/>
              <a:pathLst>
                <a:path h="9932162" w="21998663">
                  <a:moveTo>
                    <a:pt x="0" y="50038"/>
                  </a:moveTo>
                  <a:cubicBezTo>
                    <a:pt x="0" y="22479"/>
                    <a:pt x="37428" y="0"/>
                    <a:pt x="83525" y="0"/>
                  </a:cubicBezTo>
                  <a:lnTo>
                    <a:pt x="21915193" y="0"/>
                  </a:lnTo>
                  <a:lnTo>
                    <a:pt x="21915193" y="6350"/>
                  </a:lnTo>
                  <a:lnTo>
                    <a:pt x="21915193" y="0"/>
                  </a:lnTo>
                  <a:cubicBezTo>
                    <a:pt x="21961291" y="0"/>
                    <a:pt x="21998663" y="22479"/>
                    <a:pt x="21998663" y="50038"/>
                  </a:cubicBezTo>
                  <a:lnTo>
                    <a:pt x="21988143" y="50038"/>
                  </a:lnTo>
                  <a:lnTo>
                    <a:pt x="21998663" y="50038"/>
                  </a:lnTo>
                  <a:lnTo>
                    <a:pt x="21998663" y="9882124"/>
                  </a:lnTo>
                  <a:lnTo>
                    <a:pt x="21988143" y="9882124"/>
                  </a:lnTo>
                  <a:lnTo>
                    <a:pt x="21998663" y="9882124"/>
                  </a:lnTo>
                  <a:cubicBezTo>
                    <a:pt x="21998663" y="9909810"/>
                    <a:pt x="21961291" y="9932162"/>
                    <a:pt x="21915193" y="9932162"/>
                  </a:cubicBezTo>
                  <a:lnTo>
                    <a:pt x="21915193" y="9925812"/>
                  </a:lnTo>
                  <a:lnTo>
                    <a:pt x="21915193" y="9932162"/>
                  </a:lnTo>
                  <a:lnTo>
                    <a:pt x="83525" y="9932162"/>
                  </a:lnTo>
                  <a:lnTo>
                    <a:pt x="83525" y="9925812"/>
                  </a:lnTo>
                  <a:lnTo>
                    <a:pt x="83525" y="9932162"/>
                  </a:lnTo>
                  <a:cubicBezTo>
                    <a:pt x="37428" y="9932162"/>
                    <a:pt x="0" y="9909683"/>
                    <a:pt x="0" y="9882124"/>
                  </a:cubicBezTo>
                  <a:lnTo>
                    <a:pt x="0" y="50038"/>
                  </a:lnTo>
                  <a:lnTo>
                    <a:pt x="10573" y="50038"/>
                  </a:lnTo>
                  <a:lnTo>
                    <a:pt x="0" y="50038"/>
                  </a:lnTo>
                  <a:moveTo>
                    <a:pt x="21145" y="50038"/>
                  </a:moveTo>
                  <a:lnTo>
                    <a:pt x="21145" y="9882124"/>
                  </a:lnTo>
                  <a:lnTo>
                    <a:pt x="10573" y="9882124"/>
                  </a:lnTo>
                  <a:lnTo>
                    <a:pt x="21145" y="9882124"/>
                  </a:lnTo>
                  <a:cubicBezTo>
                    <a:pt x="21145" y="9902825"/>
                    <a:pt x="49058" y="9919462"/>
                    <a:pt x="83525" y="9919462"/>
                  </a:cubicBezTo>
                  <a:lnTo>
                    <a:pt x="21915193" y="9919462"/>
                  </a:lnTo>
                  <a:cubicBezTo>
                    <a:pt x="21949660" y="9919462"/>
                    <a:pt x="21977570" y="9902698"/>
                    <a:pt x="21977570" y="9882124"/>
                  </a:cubicBezTo>
                  <a:lnTo>
                    <a:pt x="21977570" y="50038"/>
                  </a:lnTo>
                  <a:cubicBezTo>
                    <a:pt x="21977570" y="29337"/>
                    <a:pt x="21949660" y="12700"/>
                    <a:pt x="21915193" y="12700"/>
                  </a:cubicBezTo>
                  <a:lnTo>
                    <a:pt x="83525" y="12700"/>
                  </a:lnTo>
                  <a:lnTo>
                    <a:pt x="83525" y="6350"/>
                  </a:lnTo>
                  <a:lnTo>
                    <a:pt x="83525" y="12700"/>
                  </a:lnTo>
                  <a:cubicBezTo>
                    <a:pt x="49058" y="12700"/>
                    <a:pt x="21145" y="29464"/>
                    <a:pt x="21145" y="50038"/>
                  </a:cubicBezTo>
                  <a:close/>
                </a:path>
              </a:pathLst>
            </a:custGeom>
            <a:solidFill>
              <a:srgbClr val="000000">
                <a:alpha val="392"/>
              </a:srgbClr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84151" y="1938635"/>
            <a:ext cx="16451360" cy="980778"/>
            <a:chOff x="0" y="0"/>
            <a:chExt cx="21935147" cy="13077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1935067" cy="1307719"/>
            </a:xfrm>
            <a:custGeom>
              <a:avLst/>
              <a:gdLst/>
              <a:ahLst/>
              <a:cxnLst/>
              <a:rect r="r" b="b" t="t" l="l"/>
              <a:pathLst>
                <a:path h="1307719" w="21935067">
                  <a:moveTo>
                    <a:pt x="0" y="0"/>
                  </a:moveTo>
                  <a:lnTo>
                    <a:pt x="21935067" y="0"/>
                  </a:lnTo>
                  <a:lnTo>
                    <a:pt x="21935067" y="1307719"/>
                  </a:lnTo>
                  <a:lnTo>
                    <a:pt x="0" y="1307719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147920" y="2079277"/>
            <a:ext cx="2554805" cy="464064"/>
            <a:chOff x="0" y="0"/>
            <a:chExt cx="3406406" cy="61875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406406" cy="618752"/>
            </a:xfrm>
            <a:custGeom>
              <a:avLst/>
              <a:gdLst/>
              <a:ahLst/>
              <a:cxnLst/>
              <a:rect r="r" b="b" t="t" l="l"/>
              <a:pathLst>
                <a:path h="618752" w="3406406">
                  <a:moveTo>
                    <a:pt x="0" y="0"/>
                  </a:moveTo>
                  <a:lnTo>
                    <a:pt x="3406406" y="0"/>
                  </a:lnTo>
                  <a:lnTo>
                    <a:pt x="3406406" y="618752"/>
                  </a:lnTo>
                  <a:lnTo>
                    <a:pt x="0" y="6187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14300"/>
              <a:ext cx="3406406" cy="7330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Paper Title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4446122" y="2079277"/>
            <a:ext cx="2546875" cy="464064"/>
            <a:chOff x="0" y="0"/>
            <a:chExt cx="3395833" cy="61875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395833" cy="618752"/>
            </a:xfrm>
            <a:custGeom>
              <a:avLst/>
              <a:gdLst/>
              <a:ahLst/>
              <a:cxnLst/>
              <a:rect r="r" b="b" t="t" l="l"/>
              <a:pathLst>
                <a:path h="618752" w="3395833">
                  <a:moveTo>
                    <a:pt x="0" y="0"/>
                  </a:moveTo>
                  <a:lnTo>
                    <a:pt x="3395833" y="0"/>
                  </a:lnTo>
                  <a:lnTo>
                    <a:pt x="3395833" y="618752"/>
                  </a:lnTo>
                  <a:lnTo>
                    <a:pt x="0" y="6187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14300"/>
              <a:ext cx="3395833" cy="7330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Authors &amp; Year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736395" y="2079277"/>
            <a:ext cx="2856260" cy="699493"/>
            <a:chOff x="0" y="0"/>
            <a:chExt cx="3808347" cy="93265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3808347" cy="932657"/>
            </a:xfrm>
            <a:custGeom>
              <a:avLst/>
              <a:gdLst/>
              <a:ahLst/>
              <a:cxnLst/>
              <a:rect r="r" b="b" t="t" l="l"/>
              <a:pathLst>
                <a:path h="932657" w="3808347">
                  <a:moveTo>
                    <a:pt x="0" y="0"/>
                  </a:moveTo>
                  <a:lnTo>
                    <a:pt x="3808347" y="0"/>
                  </a:lnTo>
                  <a:lnTo>
                    <a:pt x="3808347" y="932657"/>
                  </a:lnTo>
                  <a:lnTo>
                    <a:pt x="0" y="9326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14300"/>
              <a:ext cx="3808347" cy="104695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Methodology Used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1026667" y="2079277"/>
            <a:ext cx="2546875" cy="464064"/>
            <a:chOff x="0" y="0"/>
            <a:chExt cx="3395833" cy="61875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395833" cy="618752"/>
            </a:xfrm>
            <a:custGeom>
              <a:avLst/>
              <a:gdLst/>
              <a:ahLst/>
              <a:cxnLst/>
              <a:rect r="r" b="b" t="t" l="l"/>
              <a:pathLst>
                <a:path h="618752" w="3395833">
                  <a:moveTo>
                    <a:pt x="0" y="0"/>
                  </a:moveTo>
                  <a:lnTo>
                    <a:pt x="3395833" y="0"/>
                  </a:lnTo>
                  <a:lnTo>
                    <a:pt x="3395833" y="618752"/>
                  </a:lnTo>
                  <a:lnTo>
                    <a:pt x="0" y="6187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14300"/>
              <a:ext cx="3395833" cy="7330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Pros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4316940" y="2079277"/>
            <a:ext cx="2554805" cy="464064"/>
            <a:chOff x="0" y="0"/>
            <a:chExt cx="3406406" cy="61875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3406406" cy="618752"/>
            </a:xfrm>
            <a:custGeom>
              <a:avLst/>
              <a:gdLst/>
              <a:ahLst/>
              <a:cxnLst/>
              <a:rect r="r" b="b" t="t" l="l"/>
              <a:pathLst>
                <a:path h="618752" w="3406406">
                  <a:moveTo>
                    <a:pt x="0" y="0"/>
                  </a:moveTo>
                  <a:lnTo>
                    <a:pt x="3406406" y="0"/>
                  </a:lnTo>
                  <a:lnTo>
                    <a:pt x="3406406" y="618752"/>
                  </a:lnTo>
                  <a:lnTo>
                    <a:pt x="0" y="6187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114300"/>
              <a:ext cx="3406406" cy="7330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Cons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784151" y="2919412"/>
            <a:ext cx="16451360" cy="1680270"/>
            <a:chOff x="0" y="0"/>
            <a:chExt cx="21935147" cy="224036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1935067" cy="2240407"/>
            </a:xfrm>
            <a:custGeom>
              <a:avLst/>
              <a:gdLst/>
              <a:ahLst/>
              <a:cxnLst/>
              <a:rect r="r" b="b" t="t" l="l"/>
              <a:pathLst>
                <a:path h="2240407" w="21935067">
                  <a:moveTo>
                    <a:pt x="0" y="0"/>
                  </a:moveTo>
                  <a:lnTo>
                    <a:pt x="21935067" y="0"/>
                  </a:lnTo>
                  <a:lnTo>
                    <a:pt x="21935067" y="2240407"/>
                  </a:lnTo>
                  <a:lnTo>
                    <a:pt x="0" y="22404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147920" y="3060055"/>
            <a:ext cx="2554805" cy="1454664"/>
            <a:chOff x="0" y="0"/>
            <a:chExt cx="3406406" cy="193955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3406406" cy="1939552"/>
            </a:xfrm>
            <a:custGeom>
              <a:avLst/>
              <a:gdLst/>
              <a:ahLst/>
              <a:cxnLst/>
              <a:rect r="r" b="b" t="t" l="l"/>
              <a:pathLst>
                <a:path h="1939552" w="3406406">
                  <a:moveTo>
                    <a:pt x="0" y="0"/>
                  </a:moveTo>
                  <a:lnTo>
                    <a:pt x="3406406" y="0"/>
                  </a:lnTo>
                  <a:lnTo>
                    <a:pt x="3406406" y="1939552"/>
                  </a:lnTo>
                  <a:lnTo>
                    <a:pt x="0" y="19395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14300"/>
              <a:ext cx="3406406" cy="20538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Blood Group Determination Using Fingerprint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4446122" y="3060055"/>
            <a:ext cx="2546875" cy="959364"/>
            <a:chOff x="0" y="0"/>
            <a:chExt cx="3395833" cy="127915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3395833" cy="1279152"/>
            </a:xfrm>
            <a:custGeom>
              <a:avLst/>
              <a:gdLst/>
              <a:ahLst/>
              <a:cxnLst/>
              <a:rect r="r" b="b" t="t" l="l"/>
              <a:pathLst>
                <a:path h="1279152" w="3395833">
                  <a:moveTo>
                    <a:pt x="0" y="0"/>
                  </a:moveTo>
                  <a:lnTo>
                    <a:pt x="3395833" y="0"/>
                  </a:lnTo>
                  <a:lnTo>
                    <a:pt x="3395833" y="1279152"/>
                  </a:lnTo>
                  <a:lnTo>
                    <a:pt x="0" y="12791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14300"/>
              <a:ext cx="3395833" cy="13934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T. Nihar et al., 2024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7736395" y="3060055"/>
            <a:ext cx="2546875" cy="959364"/>
            <a:chOff x="0" y="0"/>
            <a:chExt cx="3395833" cy="1279152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3395833" cy="1279152"/>
            </a:xfrm>
            <a:custGeom>
              <a:avLst/>
              <a:gdLst/>
              <a:ahLst/>
              <a:cxnLst/>
              <a:rect r="r" b="b" t="t" l="l"/>
              <a:pathLst>
                <a:path h="1279152" w="3395833">
                  <a:moveTo>
                    <a:pt x="0" y="0"/>
                  </a:moveTo>
                  <a:lnTo>
                    <a:pt x="3395833" y="0"/>
                  </a:lnTo>
                  <a:lnTo>
                    <a:pt x="3395833" y="1279152"/>
                  </a:lnTo>
                  <a:lnTo>
                    <a:pt x="0" y="12791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114300"/>
              <a:ext cx="3395833" cy="13934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CNN (LeNet, AlexNet)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1026667" y="3060055"/>
            <a:ext cx="2546875" cy="1454664"/>
            <a:chOff x="0" y="0"/>
            <a:chExt cx="3395833" cy="1939552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3395833" cy="1939552"/>
            </a:xfrm>
            <a:custGeom>
              <a:avLst/>
              <a:gdLst/>
              <a:ahLst/>
              <a:cxnLst/>
              <a:rect r="r" b="b" t="t" l="l"/>
              <a:pathLst>
                <a:path h="1939552" w="3395833">
                  <a:moveTo>
                    <a:pt x="0" y="0"/>
                  </a:moveTo>
                  <a:lnTo>
                    <a:pt x="3395833" y="0"/>
                  </a:lnTo>
                  <a:lnTo>
                    <a:pt x="3395833" y="1939552"/>
                  </a:lnTo>
                  <a:lnTo>
                    <a:pt x="0" y="19395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114300"/>
              <a:ext cx="3395833" cy="20538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Non-invasive, Uses image processing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4316940" y="3060055"/>
            <a:ext cx="2554805" cy="1454664"/>
            <a:chOff x="0" y="0"/>
            <a:chExt cx="3406406" cy="1939552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3406406" cy="1939552"/>
            </a:xfrm>
            <a:custGeom>
              <a:avLst/>
              <a:gdLst/>
              <a:ahLst/>
              <a:cxnLst/>
              <a:rect r="r" b="b" t="t" l="l"/>
              <a:pathLst>
                <a:path h="1939552" w="3406406">
                  <a:moveTo>
                    <a:pt x="0" y="0"/>
                  </a:moveTo>
                  <a:lnTo>
                    <a:pt x="3406406" y="0"/>
                  </a:lnTo>
                  <a:lnTo>
                    <a:pt x="3406406" y="1939552"/>
                  </a:lnTo>
                  <a:lnTo>
                    <a:pt x="0" y="19395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114300"/>
              <a:ext cx="3406406" cy="20538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No accuracy mentioned, Needs larger dataset</a:t>
              </a: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784151" y="4599682"/>
            <a:ext cx="16451360" cy="2379761"/>
            <a:chOff x="0" y="0"/>
            <a:chExt cx="21935147" cy="3173015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21935067" cy="3172968"/>
            </a:xfrm>
            <a:custGeom>
              <a:avLst/>
              <a:gdLst/>
              <a:ahLst/>
              <a:cxnLst/>
              <a:rect r="r" b="b" t="t" l="l"/>
              <a:pathLst>
                <a:path h="3172968" w="21935067">
                  <a:moveTo>
                    <a:pt x="0" y="0"/>
                  </a:moveTo>
                  <a:lnTo>
                    <a:pt x="21935067" y="0"/>
                  </a:lnTo>
                  <a:lnTo>
                    <a:pt x="21935067" y="3172968"/>
                  </a:lnTo>
                  <a:lnTo>
                    <a:pt x="0" y="317296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grpSp>
        <p:nvGrpSpPr>
          <p:cNvPr name="Group 47" id="47"/>
          <p:cNvGrpSpPr/>
          <p:nvPr/>
        </p:nvGrpSpPr>
        <p:grpSpPr>
          <a:xfrm rot="0">
            <a:off x="1147920" y="4740325"/>
            <a:ext cx="2812626" cy="2098476"/>
            <a:chOff x="0" y="0"/>
            <a:chExt cx="3750167" cy="2797968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3750168" cy="2797968"/>
            </a:xfrm>
            <a:custGeom>
              <a:avLst/>
              <a:gdLst/>
              <a:ahLst/>
              <a:cxnLst/>
              <a:rect r="r" b="b" t="t" l="l"/>
              <a:pathLst>
                <a:path h="2797968" w="3750168">
                  <a:moveTo>
                    <a:pt x="0" y="0"/>
                  </a:moveTo>
                  <a:lnTo>
                    <a:pt x="3750168" y="0"/>
                  </a:lnTo>
                  <a:lnTo>
                    <a:pt x="3750168" y="2797968"/>
                  </a:lnTo>
                  <a:lnTo>
                    <a:pt x="0" y="27979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114300"/>
              <a:ext cx="3750167" cy="291226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A Novel Approach to Predict Blood Group Using Fingerprint Map Reading</a:t>
              </a:r>
            </a:p>
          </p:txBody>
        </p:sp>
      </p:grpSp>
      <p:grpSp>
        <p:nvGrpSpPr>
          <p:cNvPr name="Group 50" id="50"/>
          <p:cNvGrpSpPr/>
          <p:nvPr/>
        </p:nvGrpSpPr>
        <p:grpSpPr>
          <a:xfrm rot="0">
            <a:off x="4446122" y="4740325"/>
            <a:ext cx="2546875" cy="1049239"/>
            <a:chOff x="0" y="0"/>
            <a:chExt cx="3395833" cy="1398985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3395833" cy="1398985"/>
            </a:xfrm>
            <a:custGeom>
              <a:avLst/>
              <a:gdLst/>
              <a:ahLst/>
              <a:cxnLst/>
              <a:rect r="r" b="b" t="t" l="l"/>
              <a:pathLst>
                <a:path h="1398985" w="3395833">
                  <a:moveTo>
                    <a:pt x="0" y="0"/>
                  </a:moveTo>
                  <a:lnTo>
                    <a:pt x="3395833" y="0"/>
                  </a:lnTo>
                  <a:lnTo>
                    <a:pt x="3395833" y="1398985"/>
                  </a:lnTo>
                  <a:lnTo>
                    <a:pt x="0" y="13989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0" y="-114300"/>
              <a:ext cx="3395833" cy="151328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P. N. Vijaykumar &amp; D. R. Ingle, 2021</a:t>
              </a:r>
            </a:p>
          </p:txBody>
        </p:sp>
      </p:grpSp>
      <p:grpSp>
        <p:nvGrpSpPr>
          <p:cNvPr name="Group 53" id="53"/>
          <p:cNvGrpSpPr/>
          <p:nvPr/>
        </p:nvGrpSpPr>
        <p:grpSpPr>
          <a:xfrm rot="0">
            <a:off x="7736395" y="4740325"/>
            <a:ext cx="2546875" cy="1949964"/>
            <a:chOff x="0" y="0"/>
            <a:chExt cx="3395833" cy="2599952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3395833" cy="2599952"/>
            </a:xfrm>
            <a:custGeom>
              <a:avLst/>
              <a:gdLst/>
              <a:ahLst/>
              <a:cxnLst/>
              <a:rect r="r" b="b" t="t" l="l"/>
              <a:pathLst>
                <a:path h="2599952" w="3395833">
                  <a:moveTo>
                    <a:pt x="0" y="0"/>
                  </a:moveTo>
                  <a:lnTo>
                    <a:pt x="3395833" y="0"/>
                  </a:lnTo>
                  <a:lnTo>
                    <a:pt x="3395833" y="2599952"/>
                  </a:lnTo>
                  <a:lnTo>
                    <a:pt x="0" y="25999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5" id="55"/>
            <p:cNvSpPr txBox="true"/>
            <p:nvPr/>
          </p:nvSpPr>
          <p:spPr>
            <a:xfrm>
              <a:off x="0" y="-114300"/>
              <a:ext cx="3395833" cy="27142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Ridge frequency estimation, Gabor filters, OLS regression</a:t>
              </a:r>
            </a:p>
          </p:txBody>
        </p:sp>
      </p:grpSp>
      <p:grpSp>
        <p:nvGrpSpPr>
          <p:cNvPr name="Group 56" id="56"/>
          <p:cNvGrpSpPr/>
          <p:nvPr/>
        </p:nvGrpSpPr>
        <p:grpSpPr>
          <a:xfrm rot="0">
            <a:off x="11026667" y="4740325"/>
            <a:ext cx="2546875" cy="959364"/>
            <a:chOff x="0" y="0"/>
            <a:chExt cx="3395833" cy="1279152"/>
          </a:xfrm>
        </p:grpSpPr>
        <p:sp>
          <p:nvSpPr>
            <p:cNvPr name="Freeform 57" id="57"/>
            <p:cNvSpPr/>
            <p:nvPr/>
          </p:nvSpPr>
          <p:spPr>
            <a:xfrm flipH="false" flipV="false" rot="0">
              <a:off x="0" y="0"/>
              <a:ext cx="3395833" cy="1279152"/>
            </a:xfrm>
            <a:custGeom>
              <a:avLst/>
              <a:gdLst/>
              <a:ahLst/>
              <a:cxnLst/>
              <a:rect r="r" b="b" t="t" l="l"/>
              <a:pathLst>
                <a:path h="1279152" w="3395833">
                  <a:moveTo>
                    <a:pt x="0" y="0"/>
                  </a:moveTo>
                  <a:lnTo>
                    <a:pt x="3395833" y="0"/>
                  </a:lnTo>
                  <a:lnTo>
                    <a:pt x="3395833" y="1279152"/>
                  </a:lnTo>
                  <a:lnTo>
                    <a:pt x="0" y="12791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8" id="58"/>
            <p:cNvSpPr txBox="true"/>
            <p:nvPr/>
          </p:nvSpPr>
          <p:spPr>
            <a:xfrm>
              <a:off x="0" y="-114300"/>
              <a:ext cx="3395833" cy="13934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Uses feature extraction</a:t>
              </a:r>
            </a:p>
          </p:txBody>
        </p:sp>
      </p:grpSp>
      <p:grpSp>
        <p:nvGrpSpPr>
          <p:cNvPr name="Group 59" id="59"/>
          <p:cNvGrpSpPr/>
          <p:nvPr/>
        </p:nvGrpSpPr>
        <p:grpSpPr>
          <a:xfrm rot="0">
            <a:off x="14316940" y="4740325"/>
            <a:ext cx="2554805" cy="1454664"/>
            <a:chOff x="0" y="0"/>
            <a:chExt cx="3406406" cy="1939552"/>
          </a:xfrm>
        </p:grpSpPr>
        <p:sp>
          <p:nvSpPr>
            <p:cNvPr name="Freeform 60" id="60"/>
            <p:cNvSpPr/>
            <p:nvPr/>
          </p:nvSpPr>
          <p:spPr>
            <a:xfrm flipH="false" flipV="false" rot="0">
              <a:off x="0" y="0"/>
              <a:ext cx="3406406" cy="1939552"/>
            </a:xfrm>
            <a:custGeom>
              <a:avLst/>
              <a:gdLst/>
              <a:ahLst/>
              <a:cxnLst/>
              <a:rect r="r" b="b" t="t" l="l"/>
              <a:pathLst>
                <a:path h="1939552" w="3406406">
                  <a:moveTo>
                    <a:pt x="0" y="0"/>
                  </a:moveTo>
                  <a:lnTo>
                    <a:pt x="3406406" y="0"/>
                  </a:lnTo>
                  <a:lnTo>
                    <a:pt x="3406406" y="1939552"/>
                  </a:lnTo>
                  <a:lnTo>
                    <a:pt x="0" y="19395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1" id="61"/>
            <p:cNvSpPr txBox="true"/>
            <p:nvPr/>
          </p:nvSpPr>
          <p:spPr>
            <a:xfrm>
              <a:off x="0" y="-114300"/>
              <a:ext cx="3406406" cy="20538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Accuracy only 62%, Requires better ML model</a:t>
              </a:r>
            </a:p>
          </p:txBody>
        </p:sp>
      </p:grpSp>
      <p:grpSp>
        <p:nvGrpSpPr>
          <p:cNvPr name="Group 62" id="62"/>
          <p:cNvGrpSpPr/>
          <p:nvPr/>
        </p:nvGrpSpPr>
        <p:grpSpPr>
          <a:xfrm rot="0">
            <a:off x="784151" y="6979444"/>
            <a:ext cx="16451360" cy="2379761"/>
            <a:chOff x="0" y="0"/>
            <a:chExt cx="21935147" cy="3173015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21935067" cy="3172968"/>
            </a:xfrm>
            <a:custGeom>
              <a:avLst/>
              <a:gdLst/>
              <a:ahLst/>
              <a:cxnLst/>
              <a:rect r="r" b="b" t="t" l="l"/>
              <a:pathLst>
                <a:path h="3172968" w="21935067">
                  <a:moveTo>
                    <a:pt x="0" y="0"/>
                  </a:moveTo>
                  <a:lnTo>
                    <a:pt x="21935067" y="0"/>
                  </a:lnTo>
                  <a:lnTo>
                    <a:pt x="21935067" y="3172968"/>
                  </a:lnTo>
                  <a:lnTo>
                    <a:pt x="0" y="31729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64" id="64"/>
          <p:cNvGrpSpPr/>
          <p:nvPr/>
        </p:nvGrpSpPr>
        <p:grpSpPr>
          <a:xfrm rot="0">
            <a:off x="1147920" y="7120086"/>
            <a:ext cx="2554805" cy="2098476"/>
            <a:chOff x="0" y="0"/>
            <a:chExt cx="3406406" cy="2797968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3406406" cy="2797968"/>
            </a:xfrm>
            <a:custGeom>
              <a:avLst/>
              <a:gdLst/>
              <a:ahLst/>
              <a:cxnLst/>
              <a:rect r="r" b="b" t="t" l="l"/>
              <a:pathLst>
                <a:path h="2797968" w="3406406">
                  <a:moveTo>
                    <a:pt x="0" y="0"/>
                  </a:moveTo>
                  <a:lnTo>
                    <a:pt x="3406406" y="0"/>
                  </a:lnTo>
                  <a:lnTo>
                    <a:pt x="3406406" y="2797968"/>
                  </a:lnTo>
                  <a:lnTo>
                    <a:pt x="0" y="27979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6" id="66"/>
            <p:cNvSpPr txBox="true"/>
            <p:nvPr/>
          </p:nvSpPr>
          <p:spPr>
            <a:xfrm>
              <a:off x="0" y="-114300"/>
              <a:ext cx="3406406" cy="291226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Fingerprint-Based Blood Group Prediction Using Deep Learning</a:t>
              </a:r>
            </a:p>
          </p:txBody>
        </p:sp>
      </p:grpSp>
      <p:grpSp>
        <p:nvGrpSpPr>
          <p:cNvPr name="Group 67" id="67"/>
          <p:cNvGrpSpPr/>
          <p:nvPr/>
        </p:nvGrpSpPr>
        <p:grpSpPr>
          <a:xfrm rot="0">
            <a:off x="4446122" y="7120086"/>
            <a:ext cx="2546875" cy="959364"/>
            <a:chOff x="0" y="0"/>
            <a:chExt cx="3395833" cy="1279152"/>
          </a:xfrm>
        </p:grpSpPr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3395833" cy="1279152"/>
            </a:xfrm>
            <a:custGeom>
              <a:avLst/>
              <a:gdLst/>
              <a:ahLst/>
              <a:cxnLst/>
              <a:rect r="r" b="b" t="t" l="l"/>
              <a:pathLst>
                <a:path h="1279152" w="3395833">
                  <a:moveTo>
                    <a:pt x="0" y="0"/>
                  </a:moveTo>
                  <a:lnTo>
                    <a:pt x="3395833" y="0"/>
                  </a:lnTo>
                  <a:lnTo>
                    <a:pt x="3395833" y="1279152"/>
                  </a:lnTo>
                  <a:lnTo>
                    <a:pt x="0" y="12791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9" id="69"/>
            <p:cNvSpPr txBox="true"/>
            <p:nvPr/>
          </p:nvSpPr>
          <p:spPr>
            <a:xfrm>
              <a:off x="0" y="-114300"/>
              <a:ext cx="3395833" cy="13934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Swathi P et al., 2024</a:t>
              </a:r>
            </a:p>
          </p:txBody>
        </p:sp>
      </p:grpSp>
      <p:grpSp>
        <p:nvGrpSpPr>
          <p:cNvPr name="Group 70" id="70"/>
          <p:cNvGrpSpPr/>
          <p:nvPr/>
        </p:nvGrpSpPr>
        <p:grpSpPr>
          <a:xfrm rot="0">
            <a:off x="7736395" y="7120086"/>
            <a:ext cx="2546875" cy="1454664"/>
            <a:chOff x="0" y="0"/>
            <a:chExt cx="3395833" cy="1939552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0" y="0"/>
              <a:ext cx="3395833" cy="1939552"/>
            </a:xfrm>
            <a:custGeom>
              <a:avLst/>
              <a:gdLst/>
              <a:ahLst/>
              <a:cxnLst/>
              <a:rect r="r" b="b" t="t" l="l"/>
              <a:pathLst>
                <a:path h="1939552" w="3395833">
                  <a:moveTo>
                    <a:pt x="0" y="0"/>
                  </a:moveTo>
                  <a:lnTo>
                    <a:pt x="3395833" y="0"/>
                  </a:lnTo>
                  <a:lnTo>
                    <a:pt x="3395833" y="1939552"/>
                  </a:lnTo>
                  <a:lnTo>
                    <a:pt x="0" y="19395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2" id="72"/>
            <p:cNvSpPr txBox="true"/>
            <p:nvPr/>
          </p:nvSpPr>
          <p:spPr>
            <a:xfrm>
              <a:off x="0" y="-114300"/>
              <a:ext cx="3395833" cy="20538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CNN model with fingerprint patterns</a:t>
              </a:r>
            </a:p>
          </p:txBody>
        </p:sp>
      </p:grpSp>
      <p:grpSp>
        <p:nvGrpSpPr>
          <p:cNvPr name="Group 73" id="73"/>
          <p:cNvGrpSpPr/>
          <p:nvPr/>
        </p:nvGrpSpPr>
        <p:grpSpPr>
          <a:xfrm rot="0">
            <a:off x="11026667" y="7120086"/>
            <a:ext cx="2546875" cy="1454664"/>
            <a:chOff x="0" y="0"/>
            <a:chExt cx="3395833" cy="1939552"/>
          </a:xfrm>
        </p:grpSpPr>
        <p:sp>
          <p:nvSpPr>
            <p:cNvPr name="Freeform 74" id="74"/>
            <p:cNvSpPr/>
            <p:nvPr/>
          </p:nvSpPr>
          <p:spPr>
            <a:xfrm flipH="false" flipV="false" rot="0">
              <a:off x="0" y="0"/>
              <a:ext cx="3395833" cy="1939552"/>
            </a:xfrm>
            <a:custGeom>
              <a:avLst/>
              <a:gdLst/>
              <a:ahLst/>
              <a:cxnLst/>
              <a:rect r="r" b="b" t="t" l="l"/>
              <a:pathLst>
                <a:path h="1939552" w="3395833">
                  <a:moveTo>
                    <a:pt x="0" y="0"/>
                  </a:moveTo>
                  <a:lnTo>
                    <a:pt x="3395833" y="0"/>
                  </a:lnTo>
                  <a:lnTo>
                    <a:pt x="3395833" y="1939552"/>
                  </a:lnTo>
                  <a:lnTo>
                    <a:pt x="0" y="193955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5" id="75"/>
            <p:cNvSpPr txBox="true"/>
            <p:nvPr/>
          </p:nvSpPr>
          <p:spPr>
            <a:xfrm>
              <a:off x="0" y="-114300"/>
              <a:ext cx="3395833" cy="20538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Improved accuracy over feature extraction</a:t>
              </a:r>
            </a:p>
          </p:txBody>
        </p:sp>
      </p:grpSp>
      <p:grpSp>
        <p:nvGrpSpPr>
          <p:cNvPr name="Group 76" id="76"/>
          <p:cNvGrpSpPr/>
          <p:nvPr/>
        </p:nvGrpSpPr>
        <p:grpSpPr>
          <a:xfrm rot="0">
            <a:off x="14316940" y="7120086"/>
            <a:ext cx="2808707" cy="699492"/>
            <a:chOff x="0" y="0"/>
            <a:chExt cx="3744943" cy="932657"/>
          </a:xfrm>
        </p:grpSpPr>
        <p:sp>
          <p:nvSpPr>
            <p:cNvPr name="Freeform 77" id="77"/>
            <p:cNvSpPr/>
            <p:nvPr/>
          </p:nvSpPr>
          <p:spPr>
            <a:xfrm flipH="false" flipV="false" rot="0">
              <a:off x="0" y="0"/>
              <a:ext cx="3744943" cy="932657"/>
            </a:xfrm>
            <a:custGeom>
              <a:avLst/>
              <a:gdLst/>
              <a:ahLst/>
              <a:cxnLst/>
              <a:rect r="r" b="b" t="t" l="l"/>
              <a:pathLst>
                <a:path h="932657" w="3744943">
                  <a:moveTo>
                    <a:pt x="0" y="0"/>
                  </a:moveTo>
                  <a:lnTo>
                    <a:pt x="3744943" y="0"/>
                  </a:lnTo>
                  <a:lnTo>
                    <a:pt x="3744943" y="932657"/>
                  </a:lnTo>
                  <a:lnTo>
                    <a:pt x="0" y="93265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8" id="78"/>
            <p:cNvSpPr txBox="true"/>
            <p:nvPr/>
          </p:nvSpPr>
          <p:spPr>
            <a:xfrm>
              <a:off x="0" y="-114300"/>
              <a:ext cx="3744943" cy="104695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911"/>
                </a:lnSpc>
              </a:pPr>
              <a:r>
                <a:rPr lang="en-US" sz="2400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Limited dataset size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585713"/>
            <a:ext cx="7088237" cy="885974"/>
            <a:chOff x="0" y="0"/>
            <a:chExt cx="9450983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Methodology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1878063"/>
            <a:ext cx="3544044" cy="442912"/>
            <a:chOff x="0" y="0"/>
            <a:chExt cx="472539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Existing Methods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2604493"/>
            <a:ext cx="7805886" cy="907256"/>
            <a:chOff x="0" y="0"/>
            <a:chExt cx="10407848" cy="12096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1040784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Serological Testing: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Requires blood sample mixing with antibodies.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8700" y="3610868"/>
            <a:ext cx="7805886" cy="907256"/>
            <a:chOff x="0" y="0"/>
            <a:chExt cx="10407848" cy="12096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1040784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Automated Blood Typing Systems: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Optical sensors analyze blood reactions.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28700" y="4617244"/>
            <a:ext cx="7805886" cy="907256"/>
            <a:chOff x="0" y="0"/>
            <a:chExt cx="10407848" cy="12096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0"/>
              <a:ext cx="1040784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Genotyping: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Uses molecular techniques for antigen detection (costly &amp; complex).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5940847"/>
            <a:ext cx="3544044" cy="442912"/>
            <a:chOff x="0" y="0"/>
            <a:chExt cx="4725392" cy="590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Proposed Method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028700" y="6667277"/>
            <a:ext cx="7805886" cy="453629"/>
            <a:chOff x="0" y="0"/>
            <a:chExt cx="10407848" cy="60483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10407848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Uses fingerprint images for blood group prediction.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28700" y="7220024"/>
            <a:ext cx="7805886" cy="907256"/>
            <a:chOff x="0" y="0"/>
            <a:chExt cx="10407848" cy="120967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95250"/>
              <a:ext cx="1040784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Applies </a:t>
              </a: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Convolutional Neural Networks (CNNs)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to detect blood group patterns.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028700" y="8226401"/>
            <a:ext cx="7805886" cy="907256"/>
            <a:chOff x="0" y="0"/>
            <a:chExt cx="10407848" cy="120967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95250"/>
              <a:ext cx="1040784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Uses datasets of </a:t>
              </a: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6000 fingerprint images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, labeled with blood groups.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499401" y="6077247"/>
            <a:ext cx="7805886" cy="907256"/>
            <a:chOff x="0" y="0"/>
            <a:chExt cx="10407848" cy="1209675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95250"/>
              <a:ext cx="1040784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Preprocessing includes </a:t>
              </a: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image normalization, noise reduction, contrast adjustment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499401" y="7083624"/>
            <a:ext cx="7805886" cy="907256"/>
            <a:chOff x="0" y="0"/>
            <a:chExt cx="10407848" cy="1209675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95250"/>
              <a:ext cx="1040784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Feature extraction: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Identifies ridges, bifurcations, and minutiae points.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9499401" y="8089999"/>
            <a:ext cx="7805886" cy="907256"/>
            <a:chOff x="0" y="0"/>
            <a:chExt cx="10407848" cy="120967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95250"/>
              <a:ext cx="1040784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Models are trained and validated using </a:t>
              </a: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LeNet5, AlexNet, VGG16, and ResNet34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</a:p>
          </p:txBody>
        </p:sp>
      </p:grpSp>
      <p:sp>
        <p:nvSpPr>
          <p:cNvPr name="Freeform 42" id="42"/>
          <p:cNvSpPr/>
          <p:nvPr/>
        </p:nvSpPr>
        <p:spPr>
          <a:xfrm flipH="false" flipV="false" rot="0">
            <a:off x="10533710" y="843527"/>
            <a:ext cx="5230739" cy="5097320"/>
          </a:xfrm>
          <a:custGeom>
            <a:avLst/>
            <a:gdLst/>
            <a:ahLst/>
            <a:cxnLst/>
            <a:rect r="r" b="b" t="t" l="l"/>
            <a:pathLst>
              <a:path h="5097320" w="5230739">
                <a:moveTo>
                  <a:pt x="0" y="0"/>
                </a:moveTo>
                <a:lnTo>
                  <a:pt x="5230739" y="0"/>
                </a:lnTo>
                <a:lnTo>
                  <a:pt x="5230739" y="5097320"/>
                </a:lnTo>
                <a:lnTo>
                  <a:pt x="0" y="50973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85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18270" y="722859"/>
            <a:ext cx="6645028" cy="820042"/>
            <a:chOff x="0" y="0"/>
            <a:chExt cx="8860037" cy="10933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860037" cy="1093390"/>
            </a:xfrm>
            <a:custGeom>
              <a:avLst/>
              <a:gdLst/>
              <a:ahLst/>
              <a:cxnLst/>
              <a:rect r="r" b="b" t="t" l="l"/>
              <a:pathLst>
                <a:path h="1093390" w="8860037">
                  <a:moveTo>
                    <a:pt x="0" y="0"/>
                  </a:moveTo>
                  <a:lnTo>
                    <a:pt x="8860037" y="0"/>
                  </a:lnTo>
                  <a:lnTo>
                    <a:pt x="8860037" y="1093390"/>
                  </a:lnTo>
                  <a:lnTo>
                    <a:pt x="0" y="10933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860037" cy="11314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437"/>
                </a:lnSpc>
              </a:pPr>
              <a:r>
                <a:rPr lang="en-US" sz="5125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Proposed Framework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18270" y="2067669"/>
            <a:ext cx="196751" cy="987027"/>
            <a:chOff x="0" y="0"/>
            <a:chExt cx="262335" cy="131603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508521" y="2067669"/>
            <a:ext cx="3363069" cy="410021"/>
            <a:chOff x="0" y="0"/>
            <a:chExt cx="4484092" cy="54669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84092" cy="546695"/>
            </a:xfrm>
            <a:custGeom>
              <a:avLst/>
              <a:gdLst/>
              <a:ahLst/>
              <a:cxnLst/>
              <a:rect r="r" b="b" t="t" l="l"/>
              <a:pathLst>
                <a:path h="546695" w="4484092">
                  <a:moveTo>
                    <a:pt x="0" y="0"/>
                  </a:moveTo>
                  <a:lnTo>
                    <a:pt x="4484092" y="0"/>
                  </a:lnTo>
                  <a:lnTo>
                    <a:pt x="4484092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4484092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1: Data Collection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08521" y="2635002"/>
            <a:ext cx="15861209" cy="419695"/>
            <a:chOff x="0" y="0"/>
            <a:chExt cx="21148278" cy="55959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148278" cy="559593"/>
            </a:xfrm>
            <a:custGeom>
              <a:avLst/>
              <a:gdLst/>
              <a:ahLst/>
              <a:cxnLst/>
              <a:rect r="r" b="b" t="t" l="l"/>
              <a:pathLst>
                <a:path h="559593" w="21148278">
                  <a:moveTo>
                    <a:pt x="0" y="0"/>
                  </a:moveTo>
                  <a:lnTo>
                    <a:pt x="21148278" y="0"/>
                  </a:lnTo>
                  <a:lnTo>
                    <a:pt x="21148278" y="559593"/>
                  </a:lnTo>
                  <a:lnTo>
                    <a:pt x="0" y="5595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76200"/>
              <a:ext cx="21148278" cy="6357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49"/>
                </a:lnSpc>
              </a:pPr>
              <a:r>
                <a:rPr lang="en-US" sz="2062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6000 labeled fingerprint images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11771" y="3317081"/>
            <a:ext cx="196751" cy="987027"/>
            <a:chOff x="0" y="0"/>
            <a:chExt cx="262335" cy="131603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902024" y="3317081"/>
            <a:ext cx="3279874" cy="410021"/>
            <a:chOff x="0" y="0"/>
            <a:chExt cx="4373165" cy="54669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373165" cy="546695"/>
            </a:xfrm>
            <a:custGeom>
              <a:avLst/>
              <a:gdLst/>
              <a:ahLst/>
              <a:cxnLst/>
              <a:rect r="r" b="b" t="t" l="l"/>
              <a:pathLst>
                <a:path h="546695" w="4373165">
                  <a:moveTo>
                    <a:pt x="0" y="0"/>
                  </a:moveTo>
                  <a:lnTo>
                    <a:pt x="4373165" y="0"/>
                  </a:lnTo>
                  <a:lnTo>
                    <a:pt x="4373165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9050"/>
              <a:ext cx="4373165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2: Preprocessing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902024" y="3884414"/>
            <a:ext cx="15467707" cy="419695"/>
            <a:chOff x="0" y="0"/>
            <a:chExt cx="20623610" cy="55959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0623609" cy="559593"/>
            </a:xfrm>
            <a:custGeom>
              <a:avLst/>
              <a:gdLst/>
              <a:ahLst/>
              <a:cxnLst/>
              <a:rect r="r" b="b" t="t" l="l"/>
              <a:pathLst>
                <a:path h="559593" w="20623609">
                  <a:moveTo>
                    <a:pt x="0" y="0"/>
                  </a:moveTo>
                  <a:lnTo>
                    <a:pt x="20623609" y="0"/>
                  </a:lnTo>
                  <a:lnTo>
                    <a:pt x="20623609" y="559593"/>
                  </a:lnTo>
                  <a:lnTo>
                    <a:pt x="0" y="5595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76200"/>
              <a:ext cx="20623610" cy="6357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49"/>
                </a:lnSpc>
              </a:pPr>
              <a:r>
                <a:rPr lang="en-US" sz="2062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Grayscale conversion, Normalization, Denoising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705421" y="4566494"/>
            <a:ext cx="196751" cy="987028"/>
            <a:chOff x="0" y="0"/>
            <a:chExt cx="262335" cy="131603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2295674" y="4566494"/>
            <a:ext cx="3939182" cy="410021"/>
            <a:chOff x="0" y="0"/>
            <a:chExt cx="5252243" cy="54669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5252243" cy="546695"/>
            </a:xfrm>
            <a:custGeom>
              <a:avLst/>
              <a:gdLst/>
              <a:ahLst/>
              <a:cxnLst/>
              <a:rect r="r" b="b" t="t" l="l"/>
              <a:pathLst>
                <a:path h="546695" w="5252243">
                  <a:moveTo>
                    <a:pt x="0" y="0"/>
                  </a:moveTo>
                  <a:lnTo>
                    <a:pt x="5252243" y="0"/>
                  </a:lnTo>
                  <a:lnTo>
                    <a:pt x="5252243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5252243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3: Feature Extraction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2295674" y="5133826"/>
            <a:ext cx="15074056" cy="419695"/>
            <a:chOff x="0" y="0"/>
            <a:chExt cx="20098742" cy="559593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0098742" cy="559593"/>
            </a:xfrm>
            <a:custGeom>
              <a:avLst/>
              <a:gdLst/>
              <a:ahLst/>
              <a:cxnLst/>
              <a:rect r="r" b="b" t="t" l="l"/>
              <a:pathLst>
                <a:path h="559593" w="20098742">
                  <a:moveTo>
                    <a:pt x="0" y="0"/>
                  </a:moveTo>
                  <a:lnTo>
                    <a:pt x="20098742" y="0"/>
                  </a:lnTo>
                  <a:lnTo>
                    <a:pt x="20098742" y="559593"/>
                  </a:lnTo>
                  <a:lnTo>
                    <a:pt x="0" y="5595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76200"/>
              <a:ext cx="20098742" cy="6357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49"/>
                </a:lnSpc>
              </a:pPr>
              <a:r>
                <a:rPr lang="en-US" sz="2062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Minutiae points, Ridge endings, Bifurcations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2098922" y="5815905"/>
            <a:ext cx="196751" cy="987028"/>
            <a:chOff x="0" y="0"/>
            <a:chExt cx="262335" cy="1316037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35" id="35"/>
          <p:cNvGrpSpPr/>
          <p:nvPr/>
        </p:nvGrpSpPr>
        <p:grpSpPr>
          <a:xfrm rot="0">
            <a:off x="2689175" y="5815905"/>
            <a:ext cx="3567559" cy="410021"/>
            <a:chOff x="0" y="0"/>
            <a:chExt cx="4756745" cy="546695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4756745" cy="546695"/>
            </a:xfrm>
            <a:custGeom>
              <a:avLst/>
              <a:gdLst/>
              <a:ahLst/>
              <a:cxnLst/>
              <a:rect r="r" b="b" t="t" l="l"/>
              <a:pathLst>
                <a:path h="546695" w="4756745">
                  <a:moveTo>
                    <a:pt x="0" y="0"/>
                  </a:moveTo>
                  <a:lnTo>
                    <a:pt x="4756745" y="0"/>
                  </a:lnTo>
                  <a:lnTo>
                    <a:pt x="4756745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19050"/>
              <a:ext cx="4756745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4: Model Selection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2689175" y="6383239"/>
            <a:ext cx="14680555" cy="419695"/>
            <a:chOff x="0" y="0"/>
            <a:chExt cx="19574073" cy="559593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9574073" cy="559593"/>
            </a:xfrm>
            <a:custGeom>
              <a:avLst/>
              <a:gdLst/>
              <a:ahLst/>
              <a:cxnLst/>
              <a:rect r="r" b="b" t="t" l="l"/>
              <a:pathLst>
                <a:path h="559593" w="19574073">
                  <a:moveTo>
                    <a:pt x="0" y="0"/>
                  </a:moveTo>
                  <a:lnTo>
                    <a:pt x="19574073" y="0"/>
                  </a:lnTo>
                  <a:lnTo>
                    <a:pt x="19574073" y="559593"/>
                  </a:lnTo>
                  <a:lnTo>
                    <a:pt x="0" y="5595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76200"/>
              <a:ext cx="19574073" cy="6357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49"/>
                </a:lnSpc>
              </a:pPr>
              <a:r>
                <a:rPr lang="en-US" sz="2062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Comparing CNN architectures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705421" y="7065317"/>
            <a:ext cx="196751" cy="987028"/>
            <a:chOff x="0" y="0"/>
            <a:chExt cx="262335" cy="1316037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43" id="43"/>
          <p:cNvGrpSpPr/>
          <p:nvPr/>
        </p:nvGrpSpPr>
        <p:grpSpPr>
          <a:xfrm rot="0">
            <a:off x="2295674" y="7065317"/>
            <a:ext cx="4471987" cy="410021"/>
            <a:chOff x="0" y="0"/>
            <a:chExt cx="5962650" cy="546695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5962650" cy="546695"/>
            </a:xfrm>
            <a:custGeom>
              <a:avLst/>
              <a:gdLst/>
              <a:ahLst/>
              <a:cxnLst/>
              <a:rect r="r" b="b" t="t" l="l"/>
              <a:pathLst>
                <a:path h="546695" w="5962650">
                  <a:moveTo>
                    <a:pt x="0" y="0"/>
                  </a:moveTo>
                  <a:lnTo>
                    <a:pt x="5962650" y="0"/>
                  </a:lnTo>
                  <a:lnTo>
                    <a:pt x="5962650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19050"/>
              <a:ext cx="5962650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5: Training &amp; Evaluation</a:t>
              </a: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2295674" y="7632650"/>
            <a:ext cx="15074056" cy="419695"/>
            <a:chOff x="0" y="0"/>
            <a:chExt cx="20098742" cy="559593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20098742" cy="559593"/>
            </a:xfrm>
            <a:custGeom>
              <a:avLst/>
              <a:gdLst/>
              <a:ahLst/>
              <a:cxnLst/>
              <a:rect r="r" b="b" t="t" l="l"/>
              <a:pathLst>
                <a:path h="559593" w="20098742">
                  <a:moveTo>
                    <a:pt x="0" y="0"/>
                  </a:moveTo>
                  <a:lnTo>
                    <a:pt x="20098742" y="0"/>
                  </a:lnTo>
                  <a:lnTo>
                    <a:pt x="20098742" y="559593"/>
                  </a:lnTo>
                  <a:lnTo>
                    <a:pt x="0" y="5595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76200"/>
              <a:ext cx="20098742" cy="6357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49"/>
                </a:lnSpc>
              </a:pPr>
              <a:r>
                <a:rPr lang="en-US" sz="2062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Accuracy, Precision, Recall metrics</a:t>
              </a: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1311771" y="8314730"/>
            <a:ext cx="196751" cy="987028"/>
            <a:chOff x="0" y="0"/>
            <a:chExt cx="262335" cy="1316037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51" id="51"/>
          <p:cNvGrpSpPr/>
          <p:nvPr/>
        </p:nvGrpSpPr>
        <p:grpSpPr>
          <a:xfrm rot="0">
            <a:off x="1902024" y="8314730"/>
            <a:ext cx="4646562" cy="410021"/>
            <a:chOff x="0" y="0"/>
            <a:chExt cx="6195417" cy="546695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6195417" cy="546695"/>
            </a:xfrm>
            <a:custGeom>
              <a:avLst/>
              <a:gdLst/>
              <a:ahLst/>
              <a:cxnLst/>
              <a:rect r="r" b="b" t="t" l="l"/>
              <a:pathLst>
                <a:path h="546695" w="6195417">
                  <a:moveTo>
                    <a:pt x="0" y="0"/>
                  </a:moveTo>
                  <a:lnTo>
                    <a:pt x="6195417" y="0"/>
                  </a:lnTo>
                  <a:lnTo>
                    <a:pt x="6195417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0" y="-19050"/>
              <a:ext cx="6195417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6: Blood Group Prediction</a:t>
              </a: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1902024" y="8882062"/>
            <a:ext cx="15467707" cy="419695"/>
            <a:chOff x="0" y="0"/>
            <a:chExt cx="20623610" cy="559593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20623609" cy="559593"/>
            </a:xfrm>
            <a:custGeom>
              <a:avLst/>
              <a:gdLst/>
              <a:ahLst/>
              <a:cxnLst/>
              <a:rect r="r" b="b" t="t" l="l"/>
              <a:pathLst>
                <a:path h="559593" w="20623609">
                  <a:moveTo>
                    <a:pt x="0" y="0"/>
                  </a:moveTo>
                  <a:lnTo>
                    <a:pt x="20623609" y="0"/>
                  </a:lnTo>
                  <a:lnTo>
                    <a:pt x="20623609" y="559593"/>
                  </a:lnTo>
                  <a:lnTo>
                    <a:pt x="0" y="5595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6" id="56"/>
            <p:cNvSpPr txBox="true"/>
            <p:nvPr/>
          </p:nvSpPr>
          <p:spPr>
            <a:xfrm>
              <a:off x="0" y="-76200"/>
              <a:ext cx="20623610" cy="6357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249"/>
                </a:lnSpc>
              </a:pPr>
              <a:r>
                <a:rPr lang="en-US" sz="2062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Deploy best-performing model</a:t>
              </a:r>
            </a:p>
          </p:txBody>
        </p:sp>
      </p:grpSp>
      <p:sp>
        <p:nvSpPr>
          <p:cNvPr name="Freeform 57" id="57"/>
          <p:cNvSpPr/>
          <p:nvPr/>
        </p:nvSpPr>
        <p:spPr>
          <a:xfrm flipH="false" flipV="false" rot="0">
            <a:off x="7948761" y="2067669"/>
            <a:ext cx="9554933" cy="5111889"/>
          </a:xfrm>
          <a:custGeom>
            <a:avLst/>
            <a:gdLst/>
            <a:ahLst/>
            <a:cxnLst/>
            <a:rect r="r" b="b" t="t" l="l"/>
            <a:pathLst>
              <a:path h="5111889" w="9554933">
                <a:moveTo>
                  <a:pt x="0" y="0"/>
                </a:moveTo>
                <a:lnTo>
                  <a:pt x="9554933" y="0"/>
                </a:lnTo>
                <a:lnTo>
                  <a:pt x="9554933" y="5111889"/>
                </a:lnTo>
                <a:lnTo>
                  <a:pt x="0" y="51118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58" id="58"/>
          <p:cNvGrpSpPr/>
          <p:nvPr/>
        </p:nvGrpSpPr>
        <p:grpSpPr>
          <a:xfrm rot="0">
            <a:off x="8268653" y="5084445"/>
            <a:ext cx="618172" cy="700088"/>
            <a:chOff x="0" y="0"/>
            <a:chExt cx="824230" cy="933450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21590" y="-12700"/>
              <a:ext cx="750570" cy="897890"/>
            </a:xfrm>
            <a:custGeom>
              <a:avLst/>
              <a:gdLst/>
              <a:ahLst/>
              <a:cxnLst/>
              <a:rect r="r" b="b" t="t" l="l"/>
              <a:pathLst>
                <a:path h="897890" w="750570">
                  <a:moveTo>
                    <a:pt x="750570" y="755650"/>
                  </a:moveTo>
                  <a:cubicBezTo>
                    <a:pt x="551180" y="839470"/>
                    <a:pt x="445770" y="897890"/>
                    <a:pt x="363220" y="895350"/>
                  </a:cubicBezTo>
                  <a:cubicBezTo>
                    <a:pt x="288290" y="892810"/>
                    <a:pt x="201930" y="859790"/>
                    <a:pt x="147320" y="810260"/>
                  </a:cubicBezTo>
                  <a:cubicBezTo>
                    <a:pt x="90170" y="758190"/>
                    <a:pt x="50800" y="665480"/>
                    <a:pt x="31750" y="585470"/>
                  </a:cubicBezTo>
                  <a:cubicBezTo>
                    <a:pt x="11430" y="504190"/>
                    <a:pt x="25400" y="414020"/>
                    <a:pt x="29210" y="327660"/>
                  </a:cubicBezTo>
                  <a:cubicBezTo>
                    <a:pt x="33020" y="240030"/>
                    <a:pt x="0" y="111760"/>
                    <a:pt x="54610" y="63500"/>
                  </a:cubicBezTo>
                  <a:cubicBezTo>
                    <a:pt x="127000" y="0"/>
                    <a:pt x="471170" y="34290"/>
                    <a:pt x="511810" y="78740"/>
                  </a:cubicBezTo>
                  <a:cubicBezTo>
                    <a:pt x="527050" y="95250"/>
                    <a:pt x="514350" y="115570"/>
                    <a:pt x="509270" y="144780"/>
                  </a:cubicBezTo>
                  <a:cubicBezTo>
                    <a:pt x="500380" y="201930"/>
                    <a:pt x="412750" y="375920"/>
                    <a:pt x="435610" y="394970"/>
                  </a:cubicBezTo>
                  <a:cubicBezTo>
                    <a:pt x="453390" y="408940"/>
                    <a:pt x="523240" y="318770"/>
                    <a:pt x="563880" y="332740"/>
                  </a:cubicBezTo>
                  <a:cubicBezTo>
                    <a:pt x="635000" y="359410"/>
                    <a:pt x="750570" y="755650"/>
                    <a:pt x="750570" y="755650"/>
                  </a:cubicBezTo>
                </a:path>
              </a:pathLst>
            </a:custGeom>
            <a:solidFill>
              <a:srgbClr val="FFFFFF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0" id="60"/>
          <p:cNvGrpSpPr/>
          <p:nvPr/>
        </p:nvGrpSpPr>
        <p:grpSpPr>
          <a:xfrm rot="0">
            <a:off x="8461057" y="4999672"/>
            <a:ext cx="260985" cy="691515"/>
            <a:chOff x="0" y="0"/>
            <a:chExt cx="347980" cy="922020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48260" y="44450"/>
              <a:ext cx="255270" cy="829310"/>
            </a:xfrm>
            <a:custGeom>
              <a:avLst/>
              <a:gdLst/>
              <a:ahLst/>
              <a:cxnLst/>
              <a:rect r="r" b="b" t="t" l="l"/>
              <a:pathLst>
                <a:path h="829310" w="255270">
                  <a:moveTo>
                    <a:pt x="2540" y="734060"/>
                  </a:moveTo>
                  <a:cubicBezTo>
                    <a:pt x="104140" y="313690"/>
                    <a:pt x="76200" y="116840"/>
                    <a:pt x="105410" y="53340"/>
                  </a:cubicBezTo>
                  <a:cubicBezTo>
                    <a:pt x="118110" y="26670"/>
                    <a:pt x="137160" y="12700"/>
                    <a:pt x="156210" y="6350"/>
                  </a:cubicBezTo>
                  <a:cubicBezTo>
                    <a:pt x="170180" y="0"/>
                    <a:pt x="189230" y="2540"/>
                    <a:pt x="203200" y="8890"/>
                  </a:cubicBezTo>
                  <a:cubicBezTo>
                    <a:pt x="215900" y="13970"/>
                    <a:pt x="231140" y="26670"/>
                    <a:pt x="238760" y="39370"/>
                  </a:cubicBezTo>
                  <a:cubicBezTo>
                    <a:pt x="246380" y="52070"/>
                    <a:pt x="251460" y="69850"/>
                    <a:pt x="247650" y="85090"/>
                  </a:cubicBezTo>
                  <a:cubicBezTo>
                    <a:pt x="245110" y="104140"/>
                    <a:pt x="224790" y="132080"/>
                    <a:pt x="209550" y="142240"/>
                  </a:cubicBezTo>
                  <a:cubicBezTo>
                    <a:pt x="195580" y="151130"/>
                    <a:pt x="177800" y="152400"/>
                    <a:pt x="162560" y="149860"/>
                  </a:cubicBezTo>
                  <a:cubicBezTo>
                    <a:pt x="148590" y="147320"/>
                    <a:pt x="130810" y="139700"/>
                    <a:pt x="120650" y="127000"/>
                  </a:cubicBezTo>
                  <a:cubicBezTo>
                    <a:pt x="109220" y="113030"/>
                    <a:pt x="100330" y="80010"/>
                    <a:pt x="102870" y="60960"/>
                  </a:cubicBezTo>
                  <a:cubicBezTo>
                    <a:pt x="105410" y="45720"/>
                    <a:pt x="114300" y="29210"/>
                    <a:pt x="127000" y="20320"/>
                  </a:cubicBezTo>
                  <a:cubicBezTo>
                    <a:pt x="143510" y="10160"/>
                    <a:pt x="176530" y="2540"/>
                    <a:pt x="195580" y="6350"/>
                  </a:cubicBezTo>
                  <a:cubicBezTo>
                    <a:pt x="210820" y="8890"/>
                    <a:pt x="224790" y="20320"/>
                    <a:pt x="233680" y="33020"/>
                  </a:cubicBezTo>
                  <a:cubicBezTo>
                    <a:pt x="242570" y="44450"/>
                    <a:pt x="246380" y="57150"/>
                    <a:pt x="248920" y="77470"/>
                  </a:cubicBezTo>
                  <a:cubicBezTo>
                    <a:pt x="255270" y="121920"/>
                    <a:pt x="246380" y="223520"/>
                    <a:pt x="240030" y="290830"/>
                  </a:cubicBezTo>
                  <a:cubicBezTo>
                    <a:pt x="234950" y="351790"/>
                    <a:pt x="228600" y="398780"/>
                    <a:pt x="217170" y="464820"/>
                  </a:cubicBezTo>
                  <a:cubicBezTo>
                    <a:pt x="200660" y="552450"/>
                    <a:pt x="171450" y="715010"/>
                    <a:pt x="147320" y="769620"/>
                  </a:cubicBezTo>
                  <a:cubicBezTo>
                    <a:pt x="137160" y="792480"/>
                    <a:pt x="130810" y="803910"/>
                    <a:pt x="116840" y="814070"/>
                  </a:cubicBezTo>
                  <a:cubicBezTo>
                    <a:pt x="104140" y="822960"/>
                    <a:pt x="82550" y="829310"/>
                    <a:pt x="66040" y="825500"/>
                  </a:cubicBezTo>
                  <a:cubicBezTo>
                    <a:pt x="46990" y="822960"/>
                    <a:pt x="19050" y="803910"/>
                    <a:pt x="8890" y="786130"/>
                  </a:cubicBezTo>
                  <a:cubicBezTo>
                    <a:pt x="0" y="772160"/>
                    <a:pt x="2540" y="734060"/>
                    <a:pt x="2540" y="734060"/>
                  </a:cubicBezTo>
                </a:path>
              </a:pathLst>
            </a:custGeom>
            <a:solidFill>
              <a:srgbClr val="E7191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2" id="62"/>
          <p:cNvGrpSpPr/>
          <p:nvPr/>
        </p:nvGrpSpPr>
        <p:grpSpPr>
          <a:xfrm rot="0">
            <a:off x="8306753" y="5101590"/>
            <a:ext cx="587693" cy="648652"/>
            <a:chOff x="0" y="0"/>
            <a:chExt cx="783590" cy="864870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41910" y="48260"/>
              <a:ext cx="694690" cy="765810"/>
            </a:xfrm>
            <a:custGeom>
              <a:avLst/>
              <a:gdLst/>
              <a:ahLst/>
              <a:cxnLst/>
              <a:rect r="r" b="b" t="t" l="l"/>
              <a:pathLst>
                <a:path h="765810" w="694690">
                  <a:moveTo>
                    <a:pt x="535940" y="698500"/>
                  </a:moveTo>
                  <a:cubicBezTo>
                    <a:pt x="513080" y="560070"/>
                    <a:pt x="499110" y="519430"/>
                    <a:pt x="482600" y="483870"/>
                  </a:cubicBezTo>
                  <a:cubicBezTo>
                    <a:pt x="467360" y="452120"/>
                    <a:pt x="458470" y="426720"/>
                    <a:pt x="427990" y="396240"/>
                  </a:cubicBezTo>
                  <a:cubicBezTo>
                    <a:pt x="379730" y="346710"/>
                    <a:pt x="260350" y="297180"/>
                    <a:pt x="190500" y="246380"/>
                  </a:cubicBezTo>
                  <a:cubicBezTo>
                    <a:pt x="132080" y="203200"/>
                    <a:pt x="55880" y="153670"/>
                    <a:pt x="36830" y="115570"/>
                  </a:cubicBezTo>
                  <a:cubicBezTo>
                    <a:pt x="26670" y="95250"/>
                    <a:pt x="29210" y="73660"/>
                    <a:pt x="33020" y="58420"/>
                  </a:cubicBezTo>
                  <a:cubicBezTo>
                    <a:pt x="36830" y="45720"/>
                    <a:pt x="43180" y="34290"/>
                    <a:pt x="53340" y="25400"/>
                  </a:cubicBezTo>
                  <a:cubicBezTo>
                    <a:pt x="66040" y="15240"/>
                    <a:pt x="90170" y="3810"/>
                    <a:pt x="105410" y="2540"/>
                  </a:cubicBezTo>
                  <a:cubicBezTo>
                    <a:pt x="119380" y="1270"/>
                    <a:pt x="133350" y="6350"/>
                    <a:pt x="143510" y="10160"/>
                  </a:cubicBezTo>
                  <a:cubicBezTo>
                    <a:pt x="151130" y="12700"/>
                    <a:pt x="156210" y="12700"/>
                    <a:pt x="160020" y="20320"/>
                  </a:cubicBezTo>
                  <a:cubicBezTo>
                    <a:pt x="171450" y="38100"/>
                    <a:pt x="170180" y="92710"/>
                    <a:pt x="171450" y="143510"/>
                  </a:cubicBezTo>
                  <a:cubicBezTo>
                    <a:pt x="173990" y="226060"/>
                    <a:pt x="180340" y="408940"/>
                    <a:pt x="161290" y="463550"/>
                  </a:cubicBezTo>
                  <a:cubicBezTo>
                    <a:pt x="153670" y="485140"/>
                    <a:pt x="143510" y="494030"/>
                    <a:pt x="130810" y="502920"/>
                  </a:cubicBezTo>
                  <a:cubicBezTo>
                    <a:pt x="116840" y="511810"/>
                    <a:pt x="97790" y="516890"/>
                    <a:pt x="82550" y="515620"/>
                  </a:cubicBezTo>
                  <a:cubicBezTo>
                    <a:pt x="66040" y="514350"/>
                    <a:pt x="46990" y="506730"/>
                    <a:pt x="35560" y="496570"/>
                  </a:cubicBezTo>
                  <a:cubicBezTo>
                    <a:pt x="24130" y="486410"/>
                    <a:pt x="12700" y="469900"/>
                    <a:pt x="10160" y="453390"/>
                  </a:cubicBezTo>
                  <a:cubicBezTo>
                    <a:pt x="7620" y="433070"/>
                    <a:pt x="17780" y="398780"/>
                    <a:pt x="30480" y="382270"/>
                  </a:cubicBezTo>
                  <a:cubicBezTo>
                    <a:pt x="40640" y="369570"/>
                    <a:pt x="58420" y="360680"/>
                    <a:pt x="74930" y="359410"/>
                  </a:cubicBezTo>
                  <a:cubicBezTo>
                    <a:pt x="95250" y="358140"/>
                    <a:pt x="129540" y="368300"/>
                    <a:pt x="144780" y="383540"/>
                  </a:cubicBezTo>
                  <a:cubicBezTo>
                    <a:pt x="160020" y="400050"/>
                    <a:pt x="166370" y="434340"/>
                    <a:pt x="163830" y="454660"/>
                  </a:cubicBezTo>
                  <a:cubicBezTo>
                    <a:pt x="161290" y="471170"/>
                    <a:pt x="149860" y="487680"/>
                    <a:pt x="137160" y="497840"/>
                  </a:cubicBezTo>
                  <a:cubicBezTo>
                    <a:pt x="125730" y="508000"/>
                    <a:pt x="106680" y="515620"/>
                    <a:pt x="90170" y="515620"/>
                  </a:cubicBezTo>
                  <a:cubicBezTo>
                    <a:pt x="74930" y="516890"/>
                    <a:pt x="55880" y="513080"/>
                    <a:pt x="41910" y="501650"/>
                  </a:cubicBezTo>
                  <a:cubicBezTo>
                    <a:pt x="26670" y="488950"/>
                    <a:pt x="15240" y="463550"/>
                    <a:pt x="8890" y="436880"/>
                  </a:cubicBezTo>
                  <a:cubicBezTo>
                    <a:pt x="0" y="398780"/>
                    <a:pt x="2540" y="339090"/>
                    <a:pt x="10160" y="290830"/>
                  </a:cubicBezTo>
                  <a:cubicBezTo>
                    <a:pt x="19050" y="242570"/>
                    <a:pt x="64770" y="175260"/>
                    <a:pt x="59690" y="146050"/>
                  </a:cubicBezTo>
                  <a:cubicBezTo>
                    <a:pt x="57150" y="130810"/>
                    <a:pt x="40640" y="128270"/>
                    <a:pt x="36830" y="115570"/>
                  </a:cubicBezTo>
                  <a:cubicBezTo>
                    <a:pt x="30480" y="100330"/>
                    <a:pt x="27940" y="74930"/>
                    <a:pt x="33020" y="58420"/>
                  </a:cubicBezTo>
                  <a:cubicBezTo>
                    <a:pt x="39370" y="40640"/>
                    <a:pt x="52070" y="21590"/>
                    <a:pt x="68580" y="13970"/>
                  </a:cubicBezTo>
                  <a:cubicBezTo>
                    <a:pt x="87630" y="3810"/>
                    <a:pt x="111760" y="0"/>
                    <a:pt x="143510" y="10160"/>
                  </a:cubicBezTo>
                  <a:cubicBezTo>
                    <a:pt x="226060" y="33020"/>
                    <a:pt x="471170" y="215900"/>
                    <a:pt x="534670" y="284480"/>
                  </a:cubicBezTo>
                  <a:cubicBezTo>
                    <a:pt x="561340" y="312420"/>
                    <a:pt x="562610" y="328930"/>
                    <a:pt x="577850" y="358140"/>
                  </a:cubicBezTo>
                  <a:cubicBezTo>
                    <a:pt x="599440" y="396240"/>
                    <a:pt x="632460" y="443230"/>
                    <a:pt x="650240" y="494030"/>
                  </a:cubicBezTo>
                  <a:cubicBezTo>
                    <a:pt x="671830" y="553720"/>
                    <a:pt x="694690" y="651510"/>
                    <a:pt x="689610" y="694690"/>
                  </a:cubicBezTo>
                  <a:cubicBezTo>
                    <a:pt x="685800" y="717550"/>
                    <a:pt x="676910" y="732790"/>
                    <a:pt x="664210" y="744220"/>
                  </a:cubicBezTo>
                  <a:cubicBezTo>
                    <a:pt x="651510" y="755650"/>
                    <a:pt x="631190" y="764540"/>
                    <a:pt x="613410" y="764540"/>
                  </a:cubicBezTo>
                  <a:cubicBezTo>
                    <a:pt x="596900" y="765810"/>
                    <a:pt x="575310" y="758190"/>
                    <a:pt x="561340" y="746760"/>
                  </a:cubicBezTo>
                  <a:cubicBezTo>
                    <a:pt x="548640" y="735330"/>
                    <a:pt x="535940" y="698500"/>
                    <a:pt x="535940" y="69850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4" id="64"/>
          <p:cNvGrpSpPr/>
          <p:nvPr/>
        </p:nvGrpSpPr>
        <p:grpSpPr>
          <a:xfrm rot="0">
            <a:off x="8331518" y="4800600"/>
            <a:ext cx="818198" cy="867727"/>
            <a:chOff x="0" y="0"/>
            <a:chExt cx="1090930" cy="115697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50800" y="60960"/>
              <a:ext cx="999490" cy="1045210"/>
            </a:xfrm>
            <a:custGeom>
              <a:avLst/>
              <a:gdLst/>
              <a:ahLst/>
              <a:cxnLst/>
              <a:rect r="r" b="b" t="t" l="l"/>
              <a:pathLst>
                <a:path h="1045210" w="999490">
                  <a:moveTo>
                    <a:pt x="0" y="215900"/>
                  </a:moveTo>
                  <a:cubicBezTo>
                    <a:pt x="435610" y="0"/>
                    <a:pt x="999490" y="626110"/>
                    <a:pt x="989330" y="811530"/>
                  </a:cubicBezTo>
                  <a:cubicBezTo>
                    <a:pt x="984250" y="913130"/>
                    <a:pt x="740410" y="1012190"/>
                    <a:pt x="739140" y="1036320"/>
                  </a:cubicBezTo>
                  <a:cubicBezTo>
                    <a:pt x="739140" y="1041400"/>
                    <a:pt x="746760" y="1045210"/>
                    <a:pt x="746760" y="1045210"/>
                  </a:cubicBezTo>
                  <a:cubicBezTo>
                    <a:pt x="746760" y="1045210"/>
                    <a:pt x="0" y="215900"/>
                    <a:pt x="0" y="21590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6" id="66"/>
          <p:cNvGrpSpPr/>
          <p:nvPr/>
        </p:nvGrpSpPr>
        <p:grpSpPr>
          <a:xfrm rot="0">
            <a:off x="8382953" y="4701540"/>
            <a:ext cx="898207" cy="898207"/>
            <a:chOff x="0" y="0"/>
            <a:chExt cx="1197610" cy="1197610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4580" y="393700"/>
                  </a:moveTo>
                  <a:cubicBezTo>
                    <a:pt x="1084580" y="741680"/>
                    <a:pt x="1043940" y="831850"/>
                    <a:pt x="991870" y="899160"/>
                  </a:cubicBezTo>
                  <a:cubicBezTo>
                    <a:pt x="938530" y="966470"/>
                    <a:pt x="861060" y="1027430"/>
                    <a:pt x="783590" y="106172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8150" y="1104900"/>
                    <a:pt x="344170" y="1075690"/>
                    <a:pt x="270510" y="1031240"/>
                  </a:cubicBezTo>
                  <a:cubicBezTo>
                    <a:pt x="198120" y="986790"/>
                    <a:pt x="128270" y="91694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7780" y="410210"/>
                    <a:pt x="53340" y="331470"/>
                  </a:cubicBezTo>
                  <a:cubicBezTo>
                    <a:pt x="87630" y="254000"/>
                    <a:pt x="148590" y="176530"/>
                    <a:pt x="215900" y="123190"/>
                  </a:cubicBezTo>
                  <a:cubicBezTo>
                    <a:pt x="283210" y="71120"/>
                    <a:pt x="373380" y="30480"/>
                    <a:pt x="457200" y="15240"/>
                  </a:cubicBezTo>
                  <a:cubicBezTo>
                    <a:pt x="541020" y="0"/>
                    <a:pt x="638810" y="5080"/>
                    <a:pt x="721360" y="30480"/>
                  </a:cubicBezTo>
                  <a:cubicBezTo>
                    <a:pt x="802640" y="55880"/>
                    <a:pt x="947420" y="167640"/>
                    <a:pt x="94742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8" id="68"/>
          <p:cNvGrpSpPr/>
          <p:nvPr/>
        </p:nvGrpSpPr>
        <p:grpSpPr>
          <a:xfrm rot="0">
            <a:off x="8382953" y="4701540"/>
            <a:ext cx="898207" cy="898207"/>
            <a:chOff x="0" y="0"/>
            <a:chExt cx="1197610" cy="1197610"/>
          </a:xfrm>
        </p:grpSpPr>
        <p:sp>
          <p:nvSpPr>
            <p:cNvPr name="Freeform 69" id="69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4580" y="393700"/>
                  </a:moveTo>
                  <a:cubicBezTo>
                    <a:pt x="1084580" y="741680"/>
                    <a:pt x="1043940" y="831850"/>
                    <a:pt x="991870" y="899160"/>
                  </a:cubicBezTo>
                  <a:cubicBezTo>
                    <a:pt x="938530" y="966470"/>
                    <a:pt x="861060" y="1027430"/>
                    <a:pt x="783590" y="106172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8150" y="1104900"/>
                    <a:pt x="344170" y="1075690"/>
                    <a:pt x="270510" y="1031240"/>
                  </a:cubicBezTo>
                  <a:cubicBezTo>
                    <a:pt x="198120" y="986790"/>
                    <a:pt x="128270" y="91694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7780" y="410210"/>
                    <a:pt x="53340" y="331470"/>
                  </a:cubicBezTo>
                  <a:cubicBezTo>
                    <a:pt x="87630" y="254000"/>
                    <a:pt x="148590" y="176530"/>
                    <a:pt x="215900" y="123190"/>
                  </a:cubicBezTo>
                  <a:cubicBezTo>
                    <a:pt x="283210" y="71120"/>
                    <a:pt x="373380" y="30480"/>
                    <a:pt x="457200" y="15240"/>
                  </a:cubicBezTo>
                  <a:cubicBezTo>
                    <a:pt x="541020" y="0"/>
                    <a:pt x="638810" y="5080"/>
                    <a:pt x="721360" y="30480"/>
                  </a:cubicBezTo>
                  <a:cubicBezTo>
                    <a:pt x="802640" y="55880"/>
                    <a:pt x="947420" y="167640"/>
                    <a:pt x="94742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0" id="70"/>
          <p:cNvGrpSpPr/>
          <p:nvPr/>
        </p:nvGrpSpPr>
        <p:grpSpPr>
          <a:xfrm rot="0">
            <a:off x="8382953" y="4701540"/>
            <a:ext cx="898207" cy="898207"/>
            <a:chOff x="0" y="0"/>
            <a:chExt cx="1197610" cy="1197610"/>
          </a:xfrm>
        </p:grpSpPr>
        <p:sp>
          <p:nvSpPr>
            <p:cNvPr name="Freeform 71" id="71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4580" y="393700"/>
                  </a:moveTo>
                  <a:cubicBezTo>
                    <a:pt x="1084580" y="741680"/>
                    <a:pt x="1043940" y="831850"/>
                    <a:pt x="991870" y="899160"/>
                  </a:cubicBezTo>
                  <a:cubicBezTo>
                    <a:pt x="938530" y="966470"/>
                    <a:pt x="861060" y="1027430"/>
                    <a:pt x="783590" y="106172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8150" y="1104900"/>
                    <a:pt x="344170" y="1075690"/>
                    <a:pt x="270510" y="1031240"/>
                  </a:cubicBezTo>
                  <a:cubicBezTo>
                    <a:pt x="198120" y="986790"/>
                    <a:pt x="128270" y="91694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7780" y="410210"/>
                    <a:pt x="53340" y="331470"/>
                  </a:cubicBezTo>
                  <a:cubicBezTo>
                    <a:pt x="87630" y="254000"/>
                    <a:pt x="148590" y="176530"/>
                    <a:pt x="215900" y="123190"/>
                  </a:cubicBezTo>
                  <a:cubicBezTo>
                    <a:pt x="283210" y="71120"/>
                    <a:pt x="373380" y="30480"/>
                    <a:pt x="457200" y="15240"/>
                  </a:cubicBezTo>
                  <a:cubicBezTo>
                    <a:pt x="541020" y="0"/>
                    <a:pt x="638810" y="5080"/>
                    <a:pt x="721360" y="30480"/>
                  </a:cubicBezTo>
                  <a:cubicBezTo>
                    <a:pt x="802640" y="55880"/>
                    <a:pt x="947420" y="167640"/>
                    <a:pt x="94742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2" id="72"/>
          <p:cNvGrpSpPr/>
          <p:nvPr/>
        </p:nvGrpSpPr>
        <p:grpSpPr>
          <a:xfrm rot="0">
            <a:off x="8382953" y="4701540"/>
            <a:ext cx="898207" cy="898207"/>
            <a:chOff x="0" y="0"/>
            <a:chExt cx="1197610" cy="1197610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4580" y="393700"/>
                  </a:moveTo>
                  <a:cubicBezTo>
                    <a:pt x="1084580" y="741680"/>
                    <a:pt x="1043940" y="831850"/>
                    <a:pt x="991870" y="899160"/>
                  </a:cubicBezTo>
                  <a:cubicBezTo>
                    <a:pt x="938530" y="966470"/>
                    <a:pt x="861060" y="1027430"/>
                    <a:pt x="783590" y="106172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8150" y="1104900"/>
                    <a:pt x="344170" y="1075690"/>
                    <a:pt x="270510" y="1031240"/>
                  </a:cubicBezTo>
                  <a:cubicBezTo>
                    <a:pt x="198120" y="986790"/>
                    <a:pt x="128270" y="91694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7780" y="410210"/>
                    <a:pt x="53340" y="331470"/>
                  </a:cubicBezTo>
                  <a:cubicBezTo>
                    <a:pt x="87630" y="254000"/>
                    <a:pt x="148590" y="176530"/>
                    <a:pt x="215900" y="123190"/>
                  </a:cubicBezTo>
                  <a:cubicBezTo>
                    <a:pt x="283210" y="71120"/>
                    <a:pt x="373380" y="30480"/>
                    <a:pt x="457200" y="15240"/>
                  </a:cubicBezTo>
                  <a:cubicBezTo>
                    <a:pt x="541020" y="0"/>
                    <a:pt x="638810" y="5080"/>
                    <a:pt x="721360" y="30480"/>
                  </a:cubicBezTo>
                  <a:cubicBezTo>
                    <a:pt x="802640" y="55880"/>
                    <a:pt x="947420" y="167640"/>
                    <a:pt x="94742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4" id="74"/>
          <p:cNvGrpSpPr/>
          <p:nvPr/>
        </p:nvGrpSpPr>
        <p:grpSpPr>
          <a:xfrm rot="0">
            <a:off x="8382953" y="4701540"/>
            <a:ext cx="898207" cy="898207"/>
            <a:chOff x="0" y="0"/>
            <a:chExt cx="1197610" cy="1197610"/>
          </a:xfrm>
        </p:grpSpPr>
        <p:sp>
          <p:nvSpPr>
            <p:cNvPr name="Freeform 75" id="75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4580" y="393700"/>
                  </a:moveTo>
                  <a:cubicBezTo>
                    <a:pt x="1084580" y="741680"/>
                    <a:pt x="1043940" y="831850"/>
                    <a:pt x="991870" y="899160"/>
                  </a:cubicBezTo>
                  <a:cubicBezTo>
                    <a:pt x="938530" y="966470"/>
                    <a:pt x="861060" y="1027430"/>
                    <a:pt x="783590" y="106172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8150" y="1104900"/>
                    <a:pt x="344170" y="1075690"/>
                    <a:pt x="270510" y="1031240"/>
                  </a:cubicBezTo>
                  <a:cubicBezTo>
                    <a:pt x="198120" y="986790"/>
                    <a:pt x="128270" y="91694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7780" y="410210"/>
                    <a:pt x="53340" y="331470"/>
                  </a:cubicBezTo>
                  <a:cubicBezTo>
                    <a:pt x="87630" y="254000"/>
                    <a:pt x="148590" y="176530"/>
                    <a:pt x="215900" y="123190"/>
                  </a:cubicBezTo>
                  <a:cubicBezTo>
                    <a:pt x="283210" y="71120"/>
                    <a:pt x="373380" y="30480"/>
                    <a:pt x="457200" y="15240"/>
                  </a:cubicBezTo>
                  <a:cubicBezTo>
                    <a:pt x="541020" y="0"/>
                    <a:pt x="638810" y="5080"/>
                    <a:pt x="721360" y="30480"/>
                  </a:cubicBezTo>
                  <a:cubicBezTo>
                    <a:pt x="802640" y="55880"/>
                    <a:pt x="947420" y="167640"/>
                    <a:pt x="94742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6" id="76"/>
          <p:cNvGrpSpPr/>
          <p:nvPr/>
        </p:nvGrpSpPr>
        <p:grpSpPr>
          <a:xfrm rot="0">
            <a:off x="8177212" y="4982528"/>
            <a:ext cx="898207" cy="898207"/>
            <a:chOff x="0" y="0"/>
            <a:chExt cx="1197610" cy="1197610"/>
          </a:xfrm>
        </p:grpSpPr>
        <p:sp>
          <p:nvSpPr>
            <p:cNvPr name="Freeform 77" id="77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3310" y="394970"/>
                  </a:moveTo>
                  <a:cubicBezTo>
                    <a:pt x="1084580" y="742950"/>
                    <a:pt x="1043940" y="831850"/>
                    <a:pt x="990600" y="899160"/>
                  </a:cubicBezTo>
                  <a:cubicBezTo>
                    <a:pt x="938530" y="966470"/>
                    <a:pt x="861060" y="1027430"/>
                    <a:pt x="782320" y="106299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6880" y="1104900"/>
                    <a:pt x="342900" y="1075690"/>
                    <a:pt x="270510" y="1031240"/>
                  </a:cubicBezTo>
                  <a:cubicBezTo>
                    <a:pt x="196850" y="986790"/>
                    <a:pt x="127000" y="91821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6510" y="410210"/>
                    <a:pt x="52070" y="331470"/>
                  </a:cubicBezTo>
                  <a:cubicBezTo>
                    <a:pt x="87630" y="254000"/>
                    <a:pt x="148590" y="176530"/>
                    <a:pt x="215900" y="124460"/>
                  </a:cubicBezTo>
                  <a:cubicBezTo>
                    <a:pt x="283210" y="71120"/>
                    <a:pt x="372110" y="30480"/>
                    <a:pt x="455930" y="15240"/>
                  </a:cubicBezTo>
                  <a:cubicBezTo>
                    <a:pt x="541020" y="0"/>
                    <a:pt x="638810" y="6350"/>
                    <a:pt x="720090" y="31750"/>
                  </a:cubicBezTo>
                  <a:cubicBezTo>
                    <a:pt x="802640" y="57150"/>
                    <a:pt x="946150" y="167640"/>
                    <a:pt x="94615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8" id="78"/>
          <p:cNvGrpSpPr/>
          <p:nvPr/>
        </p:nvGrpSpPr>
        <p:grpSpPr>
          <a:xfrm rot="0">
            <a:off x="8177212" y="4982528"/>
            <a:ext cx="898207" cy="898207"/>
            <a:chOff x="0" y="0"/>
            <a:chExt cx="1197610" cy="1197610"/>
          </a:xfrm>
        </p:grpSpPr>
        <p:sp>
          <p:nvSpPr>
            <p:cNvPr name="Freeform 79" id="79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3310" y="394970"/>
                  </a:moveTo>
                  <a:cubicBezTo>
                    <a:pt x="1084580" y="742950"/>
                    <a:pt x="1043940" y="831850"/>
                    <a:pt x="990600" y="899160"/>
                  </a:cubicBezTo>
                  <a:cubicBezTo>
                    <a:pt x="938530" y="966470"/>
                    <a:pt x="861060" y="1027430"/>
                    <a:pt x="782320" y="106299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6880" y="1104900"/>
                    <a:pt x="342900" y="1075690"/>
                    <a:pt x="270510" y="1031240"/>
                  </a:cubicBezTo>
                  <a:cubicBezTo>
                    <a:pt x="196850" y="986790"/>
                    <a:pt x="127000" y="91821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6510" y="410210"/>
                    <a:pt x="52070" y="331470"/>
                  </a:cubicBezTo>
                  <a:cubicBezTo>
                    <a:pt x="87630" y="254000"/>
                    <a:pt x="148590" y="176530"/>
                    <a:pt x="215900" y="124460"/>
                  </a:cubicBezTo>
                  <a:cubicBezTo>
                    <a:pt x="283210" y="71120"/>
                    <a:pt x="372110" y="30480"/>
                    <a:pt x="455930" y="15240"/>
                  </a:cubicBezTo>
                  <a:cubicBezTo>
                    <a:pt x="541020" y="0"/>
                    <a:pt x="638810" y="6350"/>
                    <a:pt x="720090" y="31750"/>
                  </a:cubicBezTo>
                  <a:cubicBezTo>
                    <a:pt x="802640" y="57150"/>
                    <a:pt x="946150" y="167640"/>
                    <a:pt x="94615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0" id="80"/>
          <p:cNvGrpSpPr/>
          <p:nvPr/>
        </p:nvGrpSpPr>
        <p:grpSpPr>
          <a:xfrm rot="0">
            <a:off x="8177212" y="4982528"/>
            <a:ext cx="898207" cy="898207"/>
            <a:chOff x="0" y="0"/>
            <a:chExt cx="1197610" cy="1197610"/>
          </a:xfrm>
        </p:grpSpPr>
        <p:sp>
          <p:nvSpPr>
            <p:cNvPr name="Freeform 81" id="81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3310" y="394970"/>
                  </a:moveTo>
                  <a:cubicBezTo>
                    <a:pt x="1084580" y="742950"/>
                    <a:pt x="1043940" y="831850"/>
                    <a:pt x="990600" y="899160"/>
                  </a:cubicBezTo>
                  <a:cubicBezTo>
                    <a:pt x="938530" y="966470"/>
                    <a:pt x="861060" y="1027430"/>
                    <a:pt x="782320" y="106299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6880" y="1104900"/>
                    <a:pt x="342900" y="1075690"/>
                    <a:pt x="270510" y="1031240"/>
                  </a:cubicBezTo>
                  <a:cubicBezTo>
                    <a:pt x="196850" y="986790"/>
                    <a:pt x="127000" y="91821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6510" y="410210"/>
                    <a:pt x="52070" y="331470"/>
                  </a:cubicBezTo>
                  <a:cubicBezTo>
                    <a:pt x="87630" y="254000"/>
                    <a:pt x="148590" y="176530"/>
                    <a:pt x="215900" y="124460"/>
                  </a:cubicBezTo>
                  <a:cubicBezTo>
                    <a:pt x="283210" y="71120"/>
                    <a:pt x="372110" y="30480"/>
                    <a:pt x="455930" y="15240"/>
                  </a:cubicBezTo>
                  <a:cubicBezTo>
                    <a:pt x="541020" y="0"/>
                    <a:pt x="638810" y="6350"/>
                    <a:pt x="720090" y="31750"/>
                  </a:cubicBezTo>
                  <a:cubicBezTo>
                    <a:pt x="802640" y="57150"/>
                    <a:pt x="946150" y="167640"/>
                    <a:pt x="94615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2" id="82"/>
          <p:cNvGrpSpPr/>
          <p:nvPr/>
        </p:nvGrpSpPr>
        <p:grpSpPr>
          <a:xfrm rot="0">
            <a:off x="8177212" y="4982528"/>
            <a:ext cx="898207" cy="898207"/>
            <a:chOff x="0" y="0"/>
            <a:chExt cx="1197610" cy="1197610"/>
          </a:xfrm>
        </p:grpSpPr>
        <p:sp>
          <p:nvSpPr>
            <p:cNvPr name="Freeform 83" id="83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3310" y="394970"/>
                  </a:moveTo>
                  <a:cubicBezTo>
                    <a:pt x="1084580" y="742950"/>
                    <a:pt x="1043940" y="831850"/>
                    <a:pt x="990600" y="899160"/>
                  </a:cubicBezTo>
                  <a:cubicBezTo>
                    <a:pt x="938530" y="966470"/>
                    <a:pt x="861060" y="1027430"/>
                    <a:pt x="782320" y="106299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6880" y="1104900"/>
                    <a:pt x="342900" y="1075690"/>
                    <a:pt x="270510" y="1031240"/>
                  </a:cubicBezTo>
                  <a:cubicBezTo>
                    <a:pt x="196850" y="986790"/>
                    <a:pt x="127000" y="91821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6510" y="410210"/>
                    <a:pt x="52070" y="331470"/>
                  </a:cubicBezTo>
                  <a:cubicBezTo>
                    <a:pt x="87630" y="254000"/>
                    <a:pt x="148590" y="176530"/>
                    <a:pt x="215900" y="124460"/>
                  </a:cubicBezTo>
                  <a:cubicBezTo>
                    <a:pt x="283210" y="71120"/>
                    <a:pt x="372110" y="30480"/>
                    <a:pt x="455930" y="15240"/>
                  </a:cubicBezTo>
                  <a:cubicBezTo>
                    <a:pt x="541020" y="0"/>
                    <a:pt x="638810" y="6350"/>
                    <a:pt x="720090" y="31750"/>
                  </a:cubicBezTo>
                  <a:cubicBezTo>
                    <a:pt x="802640" y="57150"/>
                    <a:pt x="946150" y="167640"/>
                    <a:pt x="94615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4" id="84"/>
          <p:cNvGrpSpPr/>
          <p:nvPr/>
        </p:nvGrpSpPr>
        <p:grpSpPr>
          <a:xfrm rot="0">
            <a:off x="8063865" y="5038725"/>
            <a:ext cx="898207" cy="898207"/>
            <a:chOff x="0" y="0"/>
            <a:chExt cx="1197610" cy="1197610"/>
          </a:xfrm>
        </p:grpSpPr>
        <p:sp>
          <p:nvSpPr>
            <p:cNvPr name="Freeform 85" id="85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4580" y="394970"/>
                  </a:moveTo>
                  <a:cubicBezTo>
                    <a:pt x="1084580" y="742950"/>
                    <a:pt x="1045210" y="831850"/>
                    <a:pt x="991870" y="899160"/>
                  </a:cubicBezTo>
                  <a:cubicBezTo>
                    <a:pt x="939800" y="966470"/>
                    <a:pt x="862330" y="1027430"/>
                    <a:pt x="783590" y="1062990"/>
                  </a:cubicBezTo>
                  <a:cubicBezTo>
                    <a:pt x="706120" y="1097280"/>
                    <a:pt x="609600" y="1115060"/>
                    <a:pt x="523240" y="1109980"/>
                  </a:cubicBezTo>
                  <a:cubicBezTo>
                    <a:pt x="438150" y="1104900"/>
                    <a:pt x="344170" y="1075690"/>
                    <a:pt x="271780" y="1031240"/>
                  </a:cubicBezTo>
                  <a:cubicBezTo>
                    <a:pt x="198120" y="986790"/>
                    <a:pt x="128270" y="918210"/>
                    <a:pt x="83820" y="844550"/>
                  </a:cubicBezTo>
                  <a:cubicBezTo>
                    <a:pt x="40640" y="770890"/>
                    <a:pt x="11430" y="678180"/>
                    <a:pt x="5080" y="591820"/>
                  </a:cubicBezTo>
                  <a:cubicBezTo>
                    <a:pt x="0" y="506730"/>
                    <a:pt x="17780" y="410210"/>
                    <a:pt x="53340" y="331470"/>
                  </a:cubicBezTo>
                  <a:cubicBezTo>
                    <a:pt x="88900" y="254000"/>
                    <a:pt x="148590" y="176530"/>
                    <a:pt x="215900" y="124460"/>
                  </a:cubicBezTo>
                  <a:cubicBezTo>
                    <a:pt x="284480" y="71120"/>
                    <a:pt x="373380" y="30480"/>
                    <a:pt x="457200" y="15240"/>
                  </a:cubicBezTo>
                  <a:cubicBezTo>
                    <a:pt x="542290" y="0"/>
                    <a:pt x="640080" y="6350"/>
                    <a:pt x="721360" y="31750"/>
                  </a:cubicBezTo>
                  <a:cubicBezTo>
                    <a:pt x="803910" y="57150"/>
                    <a:pt x="947420" y="168910"/>
                    <a:pt x="947420" y="16891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6" id="86"/>
          <p:cNvGrpSpPr/>
          <p:nvPr/>
        </p:nvGrpSpPr>
        <p:grpSpPr>
          <a:xfrm rot="0">
            <a:off x="8063865" y="5038725"/>
            <a:ext cx="898207" cy="898207"/>
            <a:chOff x="0" y="0"/>
            <a:chExt cx="1197610" cy="1197610"/>
          </a:xfrm>
        </p:grpSpPr>
        <p:sp>
          <p:nvSpPr>
            <p:cNvPr name="Freeform 87" id="87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4580" y="394970"/>
                  </a:moveTo>
                  <a:cubicBezTo>
                    <a:pt x="1084580" y="742950"/>
                    <a:pt x="1045210" y="831850"/>
                    <a:pt x="991870" y="899160"/>
                  </a:cubicBezTo>
                  <a:cubicBezTo>
                    <a:pt x="939800" y="966470"/>
                    <a:pt x="862330" y="1027430"/>
                    <a:pt x="783590" y="1062990"/>
                  </a:cubicBezTo>
                  <a:cubicBezTo>
                    <a:pt x="706120" y="1097280"/>
                    <a:pt x="609600" y="1115060"/>
                    <a:pt x="523240" y="1109980"/>
                  </a:cubicBezTo>
                  <a:cubicBezTo>
                    <a:pt x="438150" y="1104900"/>
                    <a:pt x="344170" y="1075690"/>
                    <a:pt x="271780" y="1031240"/>
                  </a:cubicBezTo>
                  <a:cubicBezTo>
                    <a:pt x="198120" y="986790"/>
                    <a:pt x="128270" y="918210"/>
                    <a:pt x="83820" y="844550"/>
                  </a:cubicBezTo>
                  <a:cubicBezTo>
                    <a:pt x="40640" y="770890"/>
                    <a:pt x="11430" y="678180"/>
                    <a:pt x="5080" y="591820"/>
                  </a:cubicBezTo>
                  <a:cubicBezTo>
                    <a:pt x="0" y="506730"/>
                    <a:pt x="17780" y="410210"/>
                    <a:pt x="53340" y="331470"/>
                  </a:cubicBezTo>
                  <a:cubicBezTo>
                    <a:pt x="88900" y="254000"/>
                    <a:pt x="148590" y="176530"/>
                    <a:pt x="215900" y="124460"/>
                  </a:cubicBezTo>
                  <a:cubicBezTo>
                    <a:pt x="284480" y="71120"/>
                    <a:pt x="373380" y="30480"/>
                    <a:pt x="457200" y="15240"/>
                  </a:cubicBezTo>
                  <a:cubicBezTo>
                    <a:pt x="542290" y="0"/>
                    <a:pt x="640080" y="6350"/>
                    <a:pt x="721360" y="31750"/>
                  </a:cubicBezTo>
                  <a:cubicBezTo>
                    <a:pt x="803910" y="57150"/>
                    <a:pt x="947420" y="168910"/>
                    <a:pt x="947420" y="16891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8" id="88"/>
          <p:cNvGrpSpPr/>
          <p:nvPr/>
        </p:nvGrpSpPr>
        <p:grpSpPr>
          <a:xfrm rot="0">
            <a:off x="8063865" y="5038725"/>
            <a:ext cx="898207" cy="898207"/>
            <a:chOff x="0" y="0"/>
            <a:chExt cx="1197610" cy="1197610"/>
          </a:xfrm>
        </p:grpSpPr>
        <p:sp>
          <p:nvSpPr>
            <p:cNvPr name="Freeform 89" id="89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4580" y="394970"/>
                  </a:moveTo>
                  <a:cubicBezTo>
                    <a:pt x="1084580" y="742950"/>
                    <a:pt x="1045210" y="831850"/>
                    <a:pt x="991870" y="899160"/>
                  </a:cubicBezTo>
                  <a:cubicBezTo>
                    <a:pt x="939800" y="966470"/>
                    <a:pt x="862330" y="1027430"/>
                    <a:pt x="783590" y="1062990"/>
                  </a:cubicBezTo>
                  <a:cubicBezTo>
                    <a:pt x="706120" y="1097280"/>
                    <a:pt x="609600" y="1115060"/>
                    <a:pt x="523240" y="1109980"/>
                  </a:cubicBezTo>
                  <a:cubicBezTo>
                    <a:pt x="438150" y="1104900"/>
                    <a:pt x="344170" y="1075690"/>
                    <a:pt x="271780" y="1031240"/>
                  </a:cubicBezTo>
                  <a:cubicBezTo>
                    <a:pt x="198120" y="986790"/>
                    <a:pt x="128270" y="918210"/>
                    <a:pt x="83820" y="844550"/>
                  </a:cubicBezTo>
                  <a:cubicBezTo>
                    <a:pt x="40640" y="770890"/>
                    <a:pt x="11430" y="678180"/>
                    <a:pt x="5080" y="591820"/>
                  </a:cubicBezTo>
                  <a:cubicBezTo>
                    <a:pt x="0" y="506730"/>
                    <a:pt x="17780" y="410210"/>
                    <a:pt x="53340" y="331470"/>
                  </a:cubicBezTo>
                  <a:cubicBezTo>
                    <a:pt x="88900" y="254000"/>
                    <a:pt x="148590" y="176530"/>
                    <a:pt x="215900" y="124460"/>
                  </a:cubicBezTo>
                  <a:cubicBezTo>
                    <a:pt x="284480" y="71120"/>
                    <a:pt x="373380" y="30480"/>
                    <a:pt x="457200" y="15240"/>
                  </a:cubicBezTo>
                  <a:cubicBezTo>
                    <a:pt x="542290" y="0"/>
                    <a:pt x="640080" y="6350"/>
                    <a:pt x="721360" y="31750"/>
                  </a:cubicBezTo>
                  <a:cubicBezTo>
                    <a:pt x="803910" y="57150"/>
                    <a:pt x="947420" y="168910"/>
                    <a:pt x="947420" y="16891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0" id="90"/>
          <p:cNvGrpSpPr/>
          <p:nvPr/>
        </p:nvGrpSpPr>
        <p:grpSpPr>
          <a:xfrm rot="0">
            <a:off x="8063865" y="5038725"/>
            <a:ext cx="898207" cy="898207"/>
            <a:chOff x="0" y="0"/>
            <a:chExt cx="1197610" cy="1197610"/>
          </a:xfrm>
        </p:grpSpPr>
        <p:sp>
          <p:nvSpPr>
            <p:cNvPr name="Freeform 91" id="91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4580" y="394970"/>
                  </a:moveTo>
                  <a:cubicBezTo>
                    <a:pt x="1084580" y="742950"/>
                    <a:pt x="1045210" y="831850"/>
                    <a:pt x="991870" y="899160"/>
                  </a:cubicBezTo>
                  <a:cubicBezTo>
                    <a:pt x="939800" y="966470"/>
                    <a:pt x="862330" y="1027430"/>
                    <a:pt x="783590" y="1062990"/>
                  </a:cubicBezTo>
                  <a:cubicBezTo>
                    <a:pt x="706120" y="1097280"/>
                    <a:pt x="609600" y="1115060"/>
                    <a:pt x="523240" y="1109980"/>
                  </a:cubicBezTo>
                  <a:cubicBezTo>
                    <a:pt x="438150" y="1104900"/>
                    <a:pt x="344170" y="1075690"/>
                    <a:pt x="271780" y="1031240"/>
                  </a:cubicBezTo>
                  <a:cubicBezTo>
                    <a:pt x="198120" y="986790"/>
                    <a:pt x="128270" y="918210"/>
                    <a:pt x="83820" y="844550"/>
                  </a:cubicBezTo>
                  <a:cubicBezTo>
                    <a:pt x="40640" y="770890"/>
                    <a:pt x="11430" y="678180"/>
                    <a:pt x="5080" y="591820"/>
                  </a:cubicBezTo>
                  <a:cubicBezTo>
                    <a:pt x="0" y="506730"/>
                    <a:pt x="17780" y="410210"/>
                    <a:pt x="53340" y="331470"/>
                  </a:cubicBezTo>
                  <a:cubicBezTo>
                    <a:pt x="88900" y="254000"/>
                    <a:pt x="148590" y="176530"/>
                    <a:pt x="215900" y="124460"/>
                  </a:cubicBezTo>
                  <a:cubicBezTo>
                    <a:pt x="284480" y="71120"/>
                    <a:pt x="373380" y="30480"/>
                    <a:pt x="457200" y="15240"/>
                  </a:cubicBezTo>
                  <a:cubicBezTo>
                    <a:pt x="542290" y="0"/>
                    <a:pt x="640080" y="6350"/>
                    <a:pt x="721360" y="31750"/>
                  </a:cubicBezTo>
                  <a:cubicBezTo>
                    <a:pt x="803910" y="57150"/>
                    <a:pt x="947420" y="168910"/>
                    <a:pt x="947420" y="16891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2" id="92"/>
          <p:cNvGrpSpPr/>
          <p:nvPr/>
        </p:nvGrpSpPr>
        <p:grpSpPr>
          <a:xfrm rot="0">
            <a:off x="8458200" y="4926330"/>
            <a:ext cx="898207" cy="898207"/>
            <a:chOff x="0" y="0"/>
            <a:chExt cx="1197610" cy="1197610"/>
          </a:xfrm>
        </p:grpSpPr>
        <p:sp>
          <p:nvSpPr>
            <p:cNvPr name="Freeform 93" id="93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3310" y="394970"/>
                  </a:moveTo>
                  <a:cubicBezTo>
                    <a:pt x="1084580" y="742950"/>
                    <a:pt x="1043940" y="831850"/>
                    <a:pt x="990600" y="899160"/>
                  </a:cubicBezTo>
                  <a:cubicBezTo>
                    <a:pt x="938530" y="966470"/>
                    <a:pt x="861060" y="1027430"/>
                    <a:pt x="783590" y="106299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8150" y="1104900"/>
                    <a:pt x="344170" y="1075690"/>
                    <a:pt x="270510" y="1031240"/>
                  </a:cubicBezTo>
                  <a:cubicBezTo>
                    <a:pt x="196850" y="986790"/>
                    <a:pt x="128270" y="91821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7780" y="410210"/>
                    <a:pt x="52070" y="331470"/>
                  </a:cubicBezTo>
                  <a:cubicBezTo>
                    <a:pt x="87630" y="254000"/>
                    <a:pt x="148590" y="176530"/>
                    <a:pt x="215900" y="123190"/>
                  </a:cubicBezTo>
                  <a:cubicBezTo>
                    <a:pt x="283210" y="71120"/>
                    <a:pt x="372110" y="30480"/>
                    <a:pt x="457200" y="15240"/>
                  </a:cubicBezTo>
                  <a:cubicBezTo>
                    <a:pt x="541020" y="0"/>
                    <a:pt x="638810" y="6350"/>
                    <a:pt x="721360" y="31750"/>
                  </a:cubicBezTo>
                  <a:cubicBezTo>
                    <a:pt x="802640" y="57150"/>
                    <a:pt x="947420" y="167640"/>
                    <a:pt x="94742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4" id="94"/>
          <p:cNvGrpSpPr/>
          <p:nvPr/>
        </p:nvGrpSpPr>
        <p:grpSpPr>
          <a:xfrm rot="0">
            <a:off x="8458200" y="5151120"/>
            <a:ext cx="898207" cy="898207"/>
            <a:chOff x="0" y="0"/>
            <a:chExt cx="1197610" cy="1197610"/>
          </a:xfrm>
        </p:grpSpPr>
        <p:sp>
          <p:nvSpPr>
            <p:cNvPr name="Freeform 95" id="95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3310" y="394970"/>
                  </a:moveTo>
                  <a:cubicBezTo>
                    <a:pt x="1084580" y="742950"/>
                    <a:pt x="1043940" y="831850"/>
                    <a:pt x="990600" y="899160"/>
                  </a:cubicBezTo>
                  <a:cubicBezTo>
                    <a:pt x="938530" y="967740"/>
                    <a:pt x="861060" y="1027430"/>
                    <a:pt x="783590" y="1062990"/>
                  </a:cubicBezTo>
                  <a:cubicBezTo>
                    <a:pt x="704850" y="1098550"/>
                    <a:pt x="608330" y="1115060"/>
                    <a:pt x="523240" y="1109980"/>
                  </a:cubicBezTo>
                  <a:cubicBezTo>
                    <a:pt x="438150" y="1104900"/>
                    <a:pt x="344170" y="1075690"/>
                    <a:pt x="270510" y="1031240"/>
                  </a:cubicBezTo>
                  <a:cubicBezTo>
                    <a:pt x="196850" y="988060"/>
                    <a:pt x="128270" y="918210"/>
                    <a:pt x="83820" y="844550"/>
                  </a:cubicBezTo>
                  <a:cubicBezTo>
                    <a:pt x="39370" y="772160"/>
                    <a:pt x="10160" y="678180"/>
                    <a:pt x="5080" y="591820"/>
                  </a:cubicBezTo>
                  <a:cubicBezTo>
                    <a:pt x="0" y="506730"/>
                    <a:pt x="17780" y="410210"/>
                    <a:pt x="52070" y="332740"/>
                  </a:cubicBezTo>
                  <a:cubicBezTo>
                    <a:pt x="87630" y="254000"/>
                    <a:pt x="148590" y="176530"/>
                    <a:pt x="215900" y="124460"/>
                  </a:cubicBezTo>
                  <a:cubicBezTo>
                    <a:pt x="283210" y="71120"/>
                    <a:pt x="372110" y="30480"/>
                    <a:pt x="457200" y="15240"/>
                  </a:cubicBezTo>
                  <a:cubicBezTo>
                    <a:pt x="541020" y="0"/>
                    <a:pt x="638810" y="6350"/>
                    <a:pt x="721360" y="31750"/>
                  </a:cubicBezTo>
                  <a:cubicBezTo>
                    <a:pt x="802640" y="57150"/>
                    <a:pt x="947420" y="168910"/>
                    <a:pt x="947420" y="16891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6" id="96"/>
          <p:cNvGrpSpPr/>
          <p:nvPr/>
        </p:nvGrpSpPr>
        <p:grpSpPr>
          <a:xfrm rot="0">
            <a:off x="8214360" y="4832985"/>
            <a:ext cx="898207" cy="898207"/>
            <a:chOff x="0" y="0"/>
            <a:chExt cx="1197610" cy="1197610"/>
          </a:xfrm>
        </p:grpSpPr>
        <p:sp>
          <p:nvSpPr>
            <p:cNvPr name="Freeform 97" id="97"/>
            <p:cNvSpPr/>
            <p:nvPr/>
          </p:nvSpPr>
          <p:spPr>
            <a:xfrm flipH="false" flipV="false" rot="0">
              <a:off x="45720" y="34290"/>
              <a:ext cx="1084580" cy="1116330"/>
            </a:xfrm>
            <a:custGeom>
              <a:avLst/>
              <a:gdLst/>
              <a:ahLst/>
              <a:cxnLst/>
              <a:rect r="r" b="b" t="t" l="l"/>
              <a:pathLst>
                <a:path h="1116330" w="1084580">
                  <a:moveTo>
                    <a:pt x="1083310" y="394970"/>
                  </a:moveTo>
                  <a:cubicBezTo>
                    <a:pt x="1084580" y="742950"/>
                    <a:pt x="1043940" y="833120"/>
                    <a:pt x="991870" y="900430"/>
                  </a:cubicBezTo>
                  <a:cubicBezTo>
                    <a:pt x="938530" y="967740"/>
                    <a:pt x="861060" y="1028700"/>
                    <a:pt x="783590" y="1062990"/>
                  </a:cubicBezTo>
                  <a:cubicBezTo>
                    <a:pt x="704850" y="1098550"/>
                    <a:pt x="608330" y="1116330"/>
                    <a:pt x="523240" y="1111250"/>
                  </a:cubicBezTo>
                  <a:cubicBezTo>
                    <a:pt x="438150" y="1106170"/>
                    <a:pt x="344170" y="1076960"/>
                    <a:pt x="270510" y="1032510"/>
                  </a:cubicBezTo>
                  <a:cubicBezTo>
                    <a:pt x="196850" y="988060"/>
                    <a:pt x="128270" y="918210"/>
                    <a:pt x="83820" y="845820"/>
                  </a:cubicBezTo>
                  <a:cubicBezTo>
                    <a:pt x="39370" y="772160"/>
                    <a:pt x="10160" y="678180"/>
                    <a:pt x="5080" y="593090"/>
                  </a:cubicBezTo>
                  <a:cubicBezTo>
                    <a:pt x="0" y="506730"/>
                    <a:pt x="17780" y="410210"/>
                    <a:pt x="53340" y="332740"/>
                  </a:cubicBezTo>
                  <a:cubicBezTo>
                    <a:pt x="87630" y="254000"/>
                    <a:pt x="148590" y="177800"/>
                    <a:pt x="215900" y="124460"/>
                  </a:cubicBezTo>
                  <a:cubicBezTo>
                    <a:pt x="283210" y="72390"/>
                    <a:pt x="373380" y="31750"/>
                    <a:pt x="457200" y="16510"/>
                  </a:cubicBezTo>
                  <a:cubicBezTo>
                    <a:pt x="541020" y="0"/>
                    <a:pt x="638810" y="6350"/>
                    <a:pt x="721360" y="31750"/>
                  </a:cubicBezTo>
                  <a:cubicBezTo>
                    <a:pt x="802640" y="57150"/>
                    <a:pt x="947420" y="168910"/>
                    <a:pt x="947420" y="16891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8" id="98"/>
          <p:cNvGrpSpPr/>
          <p:nvPr/>
        </p:nvGrpSpPr>
        <p:grpSpPr>
          <a:xfrm rot="0">
            <a:off x="8139112" y="4813935"/>
            <a:ext cx="898207" cy="898207"/>
            <a:chOff x="0" y="0"/>
            <a:chExt cx="1197610" cy="1197610"/>
          </a:xfrm>
        </p:grpSpPr>
        <p:sp>
          <p:nvSpPr>
            <p:cNvPr name="Freeform 99" id="99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4580" y="393700"/>
                  </a:moveTo>
                  <a:cubicBezTo>
                    <a:pt x="1084580" y="742950"/>
                    <a:pt x="1043940" y="831850"/>
                    <a:pt x="991870" y="899160"/>
                  </a:cubicBezTo>
                  <a:cubicBezTo>
                    <a:pt x="938530" y="966470"/>
                    <a:pt x="861060" y="1027430"/>
                    <a:pt x="783590" y="106299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8150" y="1104900"/>
                    <a:pt x="344170" y="1075690"/>
                    <a:pt x="270510" y="1031240"/>
                  </a:cubicBezTo>
                  <a:cubicBezTo>
                    <a:pt x="198120" y="986790"/>
                    <a:pt x="128270" y="91821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7780" y="410210"/>
                    <a:pt x="53340" y="331470"/>
                  </a:cubicBezTo>
                  <a:cubicBezTo>
                    <a:pt x="87630" y="254000"/>
                    <a:pt x="148590" y="176530"/>
                    <a:pt x="215900" y="123190"/>
                  </a:cubicBezTo>
                  <a:cubicBezTo>
                    <a:pt x="283210" y="71120"/>
                    <a:pt x="373380" y="30480"/>
                    <a:pt x="457200" y="15240"/>
                  </a:cubicBezTo>
                  <a:cubicBezTo>
                    <a:pt x="541020" y="0"/>
                    <a:pt x="640080" y="5080"/>
                    <a:pt x="721360" y="31750"/>
                  </a:cubicBezTo>
                  <a:cubicBezTo>
                    <a:pt x="802640" y="57150"/>
                    <a:pt x="947420" y="167640"/>
                    <a:pt x="94742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00" id="100"/>
          <p:cNvGrpSpPr/>
          <p:nvPr/>
        </p:nvGrpSpPr>
        <p:grpSpPr>
          <a:xfrm rot="0">
            <a:off x="8570595" y="5076825"/>
            <a:ext cx="898207" cy="898207"/>
            <a:chOff x="0" y="0"/>
            <a:chExt cx="1197610" cy="1197610"/>
          </a:xfrm>
        </p:grpSpPr>
        <p:sp>
          <p:nvSpPr>
            <p:cNvPr name="Freeform 101" id="101"/>
            <p:cNvSpPr/>
            <p:nvPr/>
          </p:nvSpPr>
          <p:spPr>
            <a:xfrm flipH="false" flipV="false" rot="0">
              <a:off x="45720" y="34290"/>
              <a:ext cx="1084580" cy="1116330"/>
            </a:xfrm>
            <a:custGeom>
              <a:avLst/>
              <a:gdLst/>
              <a:ahLst/>
              <a:cxnLst/>
              <a:rect r="r" b="b" t="t" l="l"/>
              <a:pathLst>
                <a:path h="1116330" w="1084580">
                  <a:moveTo>
                    <a:pt x="1084580" y="394970"/>
                  </a:moveTo>
                  <a:cubicBezTo>
                    <a:pt x="1084580" y="742950"/>
                    <a:pt x="1043940" y="833120"/>
                    <a:pt x="991870" y="900430"/>
                  </a:cubicBezTo>
                  <a:cubicBezTo>
                    <a:pt x="938530" y="967740"/>
                    <a:pt x="861060" y="1027430"/>
                    <a:pt x="783590" y="1062990"/>
                  </a:cubicBezTo>
                  <a:cubicBezTo>
                    <a:pt x="704850" y="1098550"/>
                    <a:pt x="608330" y="1116330"/>
                    <a:pt x="523240" y="1111250"/>
                  </a:cubicBezTo>
                  <a:cubicBezTo>
                    <a:pt x="438150" y="1106170"/>
                    <a:pt x="344170" y="1076960"/>
                    <a:pt x="270510" y="1032510"/>
                  </a:cubicBezTo>
                  <a:cubicBezTo>
                    <a:pt x="196850" y="988060"/>
                    <a:pt x="128270" y="918210"/>
                    <a:pt x="83820" y="844550"/>
                  </a:cubicBezTo>
                  <a:cubicBezTo>
                    <a:pt x="39370" y="772160"/>
                    <a:pt x="10160" y="678180"/>
                    <a:pt x="5080" y="593090"/>
                  </a:cubicBezTo>
                  <a:cubicBezTo>
                    <a:pt x="0" y="506730"/>
                    <a:pt x="17780" y="410210"/>
                    <a:pt x="53340" y="332740"/>
                  </a:cubicBezTo>
                  <a:cubicBezTo>
                    <a:pt x="87630" y="254000"/>
                    <a:pt x="148590" y="177800"/>
                    <a:pt x="215900" y="124460"/>
                  </a:cubicBezTo>
                  <a:cubicBezTo>
                    <a:pt x="283210" y="71120"/>
                    <a:pt x="373380" y="31750"/>
                    <a:pt x="457200" y="16510"/>
                  </a:cubicBezTo>
                  <a:cubicBezTo>
                    <a:pt x="541020" y="0"/>
                    <a:pt x="638810" y="6350"/>
                    <a:pt x="721360" y="31750"/>
                  </a:cubicBezTo>
                  <a:cubicBezTo>
                    <a:pt x="802640" y="57150"/>
                    <a:pt x="947420" y="168910"/>
                    <a:pt x="947420" y="16891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02" id="102"/>
          <p:cNvGrpSpPr/>
          <p:nvPr/>
        </p:nvGrpSpPr>
        <p:grpSpPr>
          <a:xfrm rot="0">
            <a:off x="8120440" y="4926330"/>
            <a:ext cx="898207" cy="898207"/>
            <a:chOff x="0" y="0"/>
            <a:chExt cx="1197610" cy="1197610"/>
          </a:xfrm>
        </p:grpSpPr>
        <p:sp>
          <p:nvSpPr>
            <p:cNvPr name="Freeform 103" id="103"/>
            <p:cNvSpPr/>
            <p:nvPr/>
          </p:nvSpPr>
          <p:spPr>
            <a:xfrm flipH="false" flipV="false" rot="0">
              <a:off x="45720" y="35560"/>
              <a:ext cx="1084580" cy="1115060"/>
            </a:xfrm>
            <a:custGeom>
              <a:avLst/>
              <a:gdLst/>
              <a:ahLst/>
              <a:cxnLst/>
              <a:rect r="r" b="b" t="t" l="l"/>
              <a:pathLst>
                <a:path h="1115060" w="1084580">
                  <a:moveTo>
                    <a:pt x="1084580" y="393700"/>
                  </a:moveTo>
                  <a:cubicBezTo>
                    <a:pt x="1084580" y="741680"/>
                    <a:pt x="1043940" y="831850"/>
                    <a:pt x="991870" y="899160"/>
                  </a:cubicBezTo>
                  <a:cubicBezTo>
                    <a:pt x="938530" y="966470"/>
                    <a:pt x="861060" y="1027430"/>
                    <a:pt x="783590" y="1061720"/>
                  </a:cubicBezTo>
                  <a:cubicBezTo>
                    <a:pt x="704850" y="1097280"/>
                    <a:pt x="608330" y="1115060"/>
                    <a:pt x="523240" y="1109980"/>
                  </a:cubicBezTo>
                  <a:cubicBezTo>
                    <a:pt x="438150" y="1104900"/>
                    <a:pt x="344170" y="1075690"/>
                    <a:pt x="270510" y="1031240"/>
                  </a:cubicBezTo>
                  <a:cubicBezTo>
                    <a:pt x="198120" y="986790"/>
                    <a:pt x="128270" y="916940"/>
                    <a:pt x="83820" y="844550"/>
                  </a:cubicBezTo>
                  <a:cubicBezTo>
                    <a:pt x="39370" y="770890"/>
                    <a:pt x="10160" y="676910"/>
                    <a:pt x="5080" y="591820"/>
                  </a:cubicBezTo>
                  <a:cubicBezTo>
                    <a:pt x="0" y="506730"/>
                    <a:pt x="17780" y="410210"/>
                    <a:pt x="53340" y="331470"/>
                  </a:cubicBezTo>
                  <a:cubicBezTo>
                    <a:pt x="87630" y="254000"/>
                    <a:pt x="148590" y="176530"/>
                    <a:pt x="215900" y="123190"/>
                  </a:cubicBezTo>
                  <a:cubicBezTo>
                    <a:pt x="283210" y="71120"/>
                    <a:pt x="373380" y="30480"/>
                    <a:pt x="457200" y="15240"/>
                  </a:cubicBezTo>
                  <a:cubicBezTo>
                    <a:pt x="541020" y="0"/>
                    <a:pt x="638810" y="5080"/>
                    <a:pt x="721360" y="30480"/>
                  </a:cubicBezTo>
                  <a:cubicBezTo>
                    <a:pt x="802640" y="57150"/>
                    <a:pt x="947420" y="167640"/>
                    <a:pt x="947420" y="16764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04" id="104"/>
          <p:cNvGrpSpPr/>
          <p:nvPr/>
        </p:nvGrpSpPr>
        <p:grpSpPr>
          <a:xfrm rot="0">
            <a:off x="7951470" y="5076825"/>
            <a:ext cx="898207" cy="898207"/>
            <a:chOff x="0" y="0"/>
            <a:chExt cx="1197610" cy="1197610"/>
          </a:xfrm>
        </p:grpSpPr>
        <p:sp>
          <p:nvSpPr>
            <p:cNvPr name="Freeform 105" id="105"/>
            <p:cNvSpPr/>
            <p:nvPr/>
          </p:nvSpPr>
          <p:spPr>
            <a:xfrm flipH="false" flipV="false" rot="0">
              <a:off x="45720" y="34290"/>
              <a:ext cx="1084580" cy="1116330"/>
            </a:xfrm>
            <a:custGeom>
              <a:avLst/>
              <a:gdLst/>
              <a:ahLst/>
              <a:cxnLst/>
              <a:rect r="r" b="b" t="t" l="l"/>
              <a:pathLst>
                <a:path h="1116330" w="1084580">
                  <a:moveTo>
                    <a:pt x="1084580" y="394970"/>
                  </a:moveTo>
                  <a:cubicBezTo>
                    <a:pt x="1084580" y="742950"/>
                    <a:pt x="1045210" y="833120"/>
                    <a:pt x="991870" y="900430"/>
                  </a:cubicBezTo>
                  <a:cubicBezTo>
                    <a:pt x="938530" y="967740"/>
                    <a:pt x="862330" y="1027430"/>
                    <a:pt x="783590" y="1062990"/>
                  </a:cubicBezTo>
                  <a:cubicBezTo>
                    <a:pt x="706120" y="1098550"/>
                    <a:pt x="609600" y="1116330"/>
                    <a:pt x="523240" y="1111250"/>
                  </a:cubicBezTo>
                  <a:cubicBezTo>
                    <a:pt x="438150" y="1106170"/>
                    <a:pt x="344170" y="1076960"/>
                    <a:pt x="270510" y="1032510"/>
                  </a:cubicBezTo>
                  <a:cubicBezTo>
                    <a:pt x="198120" y="988060"/>
                    <a:pt x="128270" y="918210"/>
                    <a:pt x="83820" y="844550"/>
                  </a:cubicBezTo>
                  <a:cubicBezTo>
                    <a:pt x="39370" y="772160"/>
                    <a:pt x="10160" y="678180"/>
                    <a:pt x="5080" y="593090"/>
                  </a:cubicBezTo>
                  <a:cubicBezTo>
                    <a:pt x="0" y="506730"/>
                    <a:pt x="17780" y="410210"/>
                    <a:pt x="53340" y="332740"/>
                  </a:cubicBezTo>
                  <a:cubicBezTo>
                    <a:pt x="88900" y="254000"/>
                    <a:pt x="148590" y="177800"/>
                    <a:pt x="215900" y="124460"/>
                  </a:cubicBezTo>
                  <a:cubicBezTo>
                    <a:pt x="283210" y="71120"/>
                    <a:pt x="373380" y="31750"/>
                    <a:pt x="457200" y="16510"/>
                  </a:cubicBezTo>
                  <a:cubicBezTo>
                    <a:pt x="542290" y="0"/>
                    <a:pt x="640080" y="6350"/>
                    <a:pt x="721360" y="31750"/>
                  </a:cubicBezTo>
                  <a:cubicBezTo>
                    <a:pt x="802640" y="57150"/>
                    <a:pt x="947420" y="168910"/>
                    <a:pt x="947420" y="168910"/>
                  </a:cubicBezTo>
                </a:path>
              </a:pathLst>
            </a:custGeom>
            <a:solidFill>
              <a:srgbClr val="FFFCFC">
                <a:alpha val="24706"/>
              </a:srgbClr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106" id="106"/>
          <p:cNvSpPr/>
          <p:nvPr/>
        </p:nvSpPr>
        <p:spPr>
          <a:xfrm flipH="false" flipV="false" rot="0">
            <a:off x="8177212" y="4780891"/>
            <a:ext cx="784663" cy="1156041"/>
          </a:xfrm>
          <a:custGeom>
            <a:avLst/>
            <a:gdLst/>
            <a:ahLst/>
            <a:cxnLst/>
            <a:rect r="r" b="b" t="t" l="l"/>
            <a:pathLst>
              <a:path h="1156041" w="784663">
                <a:moveTo>
                  <a:pt x="0" y="0"/>
                </a:moveTo>
                <a:lnTo>
                  <a:pt x="784664" y="0"/>
                </a:lnTo>
                <a:lnTo>
                  <a:pt x="784664" y="1156042"/>
                </a:lnTo>
                <a:lnTo>
                  <a:pt x="0" y="11560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7" y="753220"/>
            <a:ext cx="14341971" cy="1089250"/>
            <a:chOff x="0" y="0"/>
            <a:chExt cx="19122628" cy="1452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22628" cy="1452333"/>
            </a:xfrm>
            <a:custGeom>
              <a:avLst/>
              <a:gdLst/>
              <a:ahLst/>
              <a:cxnLst/>
              <a:rect r="r" b="b" t="t" l="l"/>
              <a:pathLst>
                <a:path h="1452333" w="19122628">
                  <a:moveTo>
                    <a:pt x="0" y="0"/>
                  </a:moveTo>
                  <a:lnTo>
                    <a:pt x="19122628" y="0"/>
                  </a:lnTo>
                  <a:lnTo>
                    <a:pt x="19122628" y="1452333"/>
                  </a:lnTo>
                  <a:lnTo>
                    <a:pt x="0" y="1452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19122628" cy="14713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Dataset Collection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2383335"/>
            <a:ext cx="637878" cy="637878"/>
            <a:chOff x="0" y="0"/>
            <a:chExt cx="850503" cy="8505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98575" y="2436466"/>
            <a:ext cx="425202" cy="531614"/>
            <a:chOff x="0" y="0"/>
            <a:chExt cx="566937" cy="7088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57150"/>
              <a:ext cx="566937" cy="65166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1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913632" y="2383335"/>
            <a:ext cx="3544044" cy="442912"/>
            <a:chOff x="0" y="0"/>
            <a:chExt cx="4725392" cy="59055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Dataset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913633" y="2996357"/>
            <a:ext cx="7088684" cy="907256"/>
            <a:chOff x="0" y="0"/>
            <a:chExt cx="9451578" cy="120967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451578" cy="1209675"/>
            </a:xfrm>
            <a:custGeom>
              <a:avLst/>
              <a:gdLst/>
              <a:ahLst/>
              <a:cxnLst/>
              <a:rect r="r" b="b" t="t" l="l"/>
              <a:pathLst>
                <a:path h="1209675" w="9451578">
                  <a:moveTo>
                    <a:pt x="0" y="0"/>
                  </a:moveTo>
                  <a:lnTo>
                    <a:pt x="9451578" y="0"/>
                  </a:lnTo>
                  <a:lnTo>
                    <a:pt x="945157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95250"/>
              <a:ext cx="945157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Sources: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Collected from students, peers, Kaggle fingerprint datasets.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913633" y="4002734"/>
            <a:ext cx="7088684" cy="907256"/>
            <a:chOff x="0" y="0"/>
            <a:chExt cx="9451578" cy="120967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451578" cy="1209675"/>
            </a:xfrm>
            <a:custGeom>
              <a:avLst/>
              <a:gdLst/>
              <a:ahLst/>
              <a:cxnLst/>
              <a:rect r="r" b="b" t="t" l="l"/>
              <a:pathLst>
                <a:path h="1209675" w="9451578">
                  <a:moveTo>
                    <a:pt x="0" y="0"/>
                  </a:moveTo>
                  <a:lnTo>
                    <a:pt x="9451578" y="0"/>
                  </a:lnTo>
                  <a:lnTo>
                    <a:pt x="945157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95250"/>
              <a:ext cx="945157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Size: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6000 fingerprint images labeled with </a:t>
              </a: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A, B, AB, and O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blood groups (positive &amp; negative).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913633" y="5009109"/>
            <a:ext cx="7088684" cy="907256"/>
            <a:chOff x="0" y="0"/>
            <a:chExt cx="9451578" cy="120967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451578" cy="1209675"/>
            </a:xfrm>
            <a:custGeom>
              <a:avLst/>
              <a:gdLst/>
              <a:ahLst/>
              <a:cxnLst/>
              <a:rect r="r" b="b" t="t" l="l"/>
              <a:pathLst>
                <a:path h="1209675" w="9451578">
                  <a:moveTo>
                    <a:pt x="0" y="0"/>
                  </a:moveTo>
                  <a:lnTo>
                    <a:pt x="9451578" y="0"/>
                  </a:lnTo>
                  <a:lnTo>
                    <a:pt x="945157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95250"/>
              <a:ext cx="945157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b="true" sz="21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Diversity: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Ensured varied fingerprint patterns across different individuals.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92238" y="6144465"/>
            <a:ext cx="8010079" cy="2526655"/>
            <a:chOff x="0" y="0"/>
            <a:chExt cx="10680105" cy="3368873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0"/>
              <a:ext cx="850503" cy="850503"/>
              <a:chOff x="0" y="0"/>
              <a:chExt cx="850503" cy="850503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50392" cy="850519"/>
              </a:xfrm>
              <a:custGeom>
                <a:avLst/>
                <a:gdLst/>
                <a:ahLst/>
                <a:cxnLst/>
                <a:rect r="r" b="b" t="t" l="l"/>
                <a:pathLst>
                  <a:path h="850519" w="850392">
                    <a:moveTo>
                      <a:pt x="0" y="56642"/>
                    </a:moveTo>
                    <a:cubicBezTo>
                      <a:pt x="0" y="25400"/>
                      <a:pt x="25400" y="0"/>
                      <a:pt x="56642" y="0"/>
                    </a:cubicBezTo>
                    <a:lnTo>
                      <a:pt x="793750" y="0"/>
                    </a:lnTo>
                    <a:cubicBezTo>
                      <a:pt x="825119" y="0"/>
                      <a:pt x="850392" y="25400"/>
                      <a:pt x="850392" y="56642"/>
                    </a:cubicBezTo>
                    <a:lnTo>
                      <a:pt x="850392" y="793750"/>
                    </a:lnTo>
                    <a:cubicBezTo>
                      <a:pt x="850392" y="825119"/>
                      <a:pt x="824992" y="850392"/>
                      <a:pt x="793750" y="850392"/>
                    </a:cubicBezTo>
                    <a:lnTo>
                      <a:pt x="56642" y="850392"/>
                    </a:lnTo>
                    <a:cubicBezTo>
                      <a:pt x="25400" y="850519"/>
                      <a:pt x="0" y="825119"/>
                      <a:pt x="0" y="793750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29" id="29"/>
            <p:cNvGrpSpPr/>
            <p:nvPr/>
          </p:nvGrpSpPr>
          <p:grpSpPr>
            <a:xfrm rot="0">
              <a:off x="141783" y="70842"/>
              <a:ext cx="566937" cy="708818"/>
              <a:chOff x="0" y="0"/>
              <a:chExt cx="566937" cy="708818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566937" cy="708818"/>
              </a:xfrm>
              <a:custGeom>
                <a:avLst/>
                <a:gdLst/>
                <a:ahLst/>
                <a:cxnLst/>
                <a:rect r="r" b="b" t="t" l="l"/>
                <a:pathLst>
                  <a:path h="708818" w="566937">
                    <a:moveTo>
                      <a:pt x="0" y="0"/>
                    </a:moveTo>
                    <a:lnTo>
                      <a:pt x="566937" y="0"/>
                    </a:lnTo>
                    <a:lnTo>
                      <a:pt x="566937" y="708818"/>
                    </a:lnTo>
                    <a:lnTo>
                      <a:pt x="0" y="708818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57150"/>
                <a:ext cx="566937" cy="651668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3312"/>
                  </a:lnSpc>
                </a:pPr>
                <a:r>
                  <a:rPr lang="en-US" sz="33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2</a:t>
                </a:r>
              </a:p>
            </p:txBody>
          </p:sp>
        </p:grpSp>
        <p:grpSp>
          <p:nvGrpSpPr>
            <p:cNvPr name="Group 32" id="32"/>
            <p:cNvGrpSpPr/>
            <p:nvPr/>
          </p:nvGrpSpPr>
          <p:grpSpPr>
            <a:xfrm rot="0">
              <a:off x="1228527" y="0"/>
              <a:ext cx="4725392" cy="590550"/>
              <a:chOff x="0" y="0"/>
              <a:chExt cx="4725392" cy="59055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4725392" cy="590550"/>
              </a:xfrm>
              <a:custGeom>
                <a:avLst/>
                <a:gdLst/>
                <a:ahLst/>
                <a:cxnLst/>
                <a:rect r="r" b="b" t="t" l="l"/>
                <a:pathLst>
                  <a:path h="590550" w="4725392">
                    <a:moveTo>
                      <a:pt x="0" y="0"/>
                    </a:moveTo>
                    <a:lnTo>
                      <a:pt x="4725392" y="0"/>
                    </a:lnTo>
                    <a:lnTo>
                      <a:pt x="4725392" y="590550"/>
                    </a:lnTo>
                    <a:lnTo>
                      <a:pt x="0" y="5905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0" y="-19050"/>
                <a:ext cx="4725392" cy="609600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3437"/>
                  </a:lnSpc>
                </a:pPr>
                <a:r>
                  <a:rPr lang="en-US" sz="2750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Challenges</a:t>
                </a:r>
              </a:p>
            </p:txBody>
          </p:sp>
        </p:grpSp>
        <p:grpSp>
          <p:nvGrpSpPr>
            <p:cNvPr name="Group 35" id="35"/>
            <p:cNvGrpSpPr/>
            <p:nvPr/>
          </p:nvGrpSpPr>
          <p:grpSpPr>
            <a:xfrm rot="0">
              <a:off x="1228527" y="817363"/>
              <a:ext cx="9451578" cy="1209675"/>
              <a:chOff x="0" y="0"/>
              <a:chExt cx="9451578" cy="1209675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9451578" cy="1209675"/>
              </a:xfrm>
              <a:custGeom>
                <a:avLst/>
                <a:gdLst/>
                <a:ahLst/>
                <a:cxnLst/>
                <a:rect r="r" b="b" t="t" l="l"/>
                <a:pathLst>
                  <a:path h="1209675" w="9451578">
                    <a:moveTo>
                      <a:pt x="0" y="0"/>
                    </a:moveTo>
                    <a:lnTo>
                      <a:pt x="9451578" y="0"/>
                    </a:lnTo>
                    <a:lnTo>
                      <a:pt x="9451578" y="1209675"/>
                    </a:lnTo>
                    <a:lnTo>
                      <a:pt x="0" y="120967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0" y="-95250"/>
                <a:ext cx="9451578" cy="1304925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 marL="329902" indent="-164951" lvl="1">
                  <a:lnSpc>
                    <a:spcPts val="3562"/>
                  </a:lnSpc>
                  <a:buFont typeface="Arial"/>
                  <a:buChar char="•"/>
                </a:pPr>
                <a:r>
                  <a:rPr lang="en-US" sz="2187">
                    <a:solidFill>
                      <a:srgbClr val="15213F"/>
                    </a:solidFill>
                    <a:latin typeface="Roboto"/>
                    <a:ea typeface="Roboto"/>
                    <a:cs typeface="Roboto"/>
                    <a:sym typeface="Roboto"/>
                  </a:rPr>
                  <a:t>Fingerprint clarity varies due to moisture, cuts, or worn-out ridges.</a:t>
                </a:r>
              </a:p>
            </p:txBody>
          </p:sp>
        </p:grpSp>
        <p:grpSp>
          <p:nvGrpSpPr>
            <p:cNvPr name="Group 38" id="38"/>
            <p:cNvGrpSpPr/>
            <p:nvPr/>
          </p:nvGrpSpPr>
          <p:grpSpPr>
            <a:xfrm rot="0">
              <a:off x="1228527" y="2159198"/>
              <a:ext cx="9451578" cy="1209675"/>
              <a:chOff x="0" y="0"/>
              <a:chExt cx="9451578" cy="1209675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9451578" cy="1209675"/>
              </a:xfrm>
              <a:custGeom>
                <a:avLst/>
                <a:gdLst/>
                <a:ahLst/>
                <a:cxnLst/>
                <a:rect r="r" b="b" t="t" l="l"/>
                <a:pathLst>
                  <a:path h="1209675" w="9451578">
                    <a:moveTo>
                      <a:pt x="0" y="0"/>
                    </a:moveTo>
                    <a:lnTo>
                      <a:pt x="9451578" y="0"/>
                    </a:lnTo>
                    <a:lnTo>
                      <a:pt x="9451578" y="1209675"/>
                    </a:lnTo>
                    <a:lnTo>
                      <a:pt x="0" y="1209675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0" y="-95250"/>
                <a:ext cx="9451578" cy="1304925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 marL="329902" indent="-164951" lvl="1">
                  <a:lnSpc>
                    <a:spcPts val="3562"/>
                  </a:lnSpc>
                  <a:buFont typeface="Arial"/>
                  <a:buChar char="•"/>
                </a:pPr>
                <a:r>
                  <a:rPr lang="en-US" sz="2187">
                    <a:solidFill>
                      <a:srgbClr val="15213F"/>
                    </a:solidFill>
                    <a:latin typeface="Roboto"/>
                    <a:ea typeface="Roboto"/>
                    <a:cs typeface="Roboto"/>
                    <a:sym typeface="Roboto"/>
                  </a:rPr>
                  <a:t>Need for high-resolution images for precise classification.</a:t>
                </a:r>
              </a:p>
            </p:txBody>
          </p:sp>
        </p:grpSp>
      </p:grpSp>
      <p:sp>
        <p:nvSpPr>
          <p:cNvPr name="Freeform 41" id="41"/>
          <p:cNvSpPr/>
          <p:nvPr/>
        </p:nvSpPr>
        <p:spPr>
          <a:xfrm flipH="false" flipV="false" rot="0">
            <a:off x="9396135" y="3089247"/>
            <a:ext cx="8286089" cy="4108507"/>
          </a:xfrm>
          <a:custGeom>
            <a:avLst/>
            <a:gdLst/>
            <a:ahLst/>
            <a:cxnLst/>
            <a:rect r="r" b="b" t="t" l="l"/>
            <a:pathLst>
              <a:path h="4108507" w="8286089">
                <a:moveTo>
                  <a:pt x="0" y="0"/>
                </a:moveTo>
                <a:lnTo>
                  <a:pt x="8286089" y="0"/>
                </a:lnTo>
                <a:lnTo>
                  <a:pt x="8286089" y="4108506"/>
                </a:lnTo>
                <a:lnTo>
                  <a:pt x="0" y="41085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798" r="0" b="-798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495229"/>
          </a:xfrm>
          <a:custGeom>
            <a:avLst/>
            <a:gdLst/>
            <a:ahLst/>
            <a:cxnLst/>
            <a:rect r="r" b="b" t="t" l="l"/>
            <a:pathLst>
              <a:path h="3495229" w="18288000">
                <a:moveTo>
                  <a:pt x="0" y="0"/>
                </a:moveTo>
                <a:lnTo>
                  <a:pt x="18288000" y="0"/>
                </a:lnTo>
                <a:lnTo>
                  <a:pt x="18288000" y="3495229"/>
                </a:lnTo>
                <a:lnTo>
                  <a:pt x="0" y="34952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" t="0" r="-10" b="-1396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4390579"/>
            <a:ext cx="7088237" cy="885974"/>
            <a:chOff x="0" y="0"/>
            <a:chExt cx="9450983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9450983" cy="12003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Feature Extraction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992238" y="5701754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92237" y="6693991"/>
            <a:ext cx="3756869" cy="532923"/>
            <a:chOff x="0" y="0"/>
            <a:chExt cx="5009158" cy="71056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009159" cy="710563"/>
            </a:xfrm>
            <a:custGeom>
              <a:avLst/>
              <a:gdLst/>
              <a:ahLst/>
              <a:cxnLst/>
              <a:rect r="r" b="b" t="t" l="l"/>
              <a:pathLst>
                <a:path h="710563" w="5009159">
                  <a:moveTo>
                    <a:pt x="0" y="0"/>
                  </a:moveTo>
                  <a:lnTo>
                    <a:pt x="5009159" y="0"/>
                  </a:lnTo>
                  <a:lnTo>
                    <a:pt x="5009159" y="710563"/>
                  </a:lnTo>
                  <a:lnTo>
                    <a:pt x="0" y="7105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5009158" cy="72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15213F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Grayscale Conversion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92238" y="7307015"/>
            <a:ext cx="3756869" cy="907256"/>
            <a:chOff x="0" y="0"/>
            <a:chExt cx="5009158" cy="12096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009158" cy="1209675"/>
            </a:xfrm>
            <a:custGeom>
              <a:avLst/>
              <a:gdLst/>
              <a:ahLst/>
              <a:cxnLst/>
              <a:rect r="r" b="b" t="t" l="l"/>
              <a:pathLst>
                <a:path h="1209675" w="5009158">
                  <a:moveTo>
                    <a:pt x="0" y="0"/>
                  </a:moveTo>
                  <a:lnTo>
                    <a:pt x="5009158" y="0"/>
                  </a:lnTo>
                  <a:lnTo>
                    <a:pt x="500915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0"/>
              <a:ext cx="5009158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Convert to </a:t>
              </a:r>
              <a:r>
                <a:rPr lang="en-US" sz="2187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grayscale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to simplify processing.</a:t>
              </a:r>
            </a:p>
          </p:txBody>
        </p:sp>
      </p:grpSp>
      <p:sp>
        <p:nvSpPr>
          <p:cNvPr name="Freeform 17" id="17" descr="preencoded.png"/>
          <p:cNvSpPr/>
          <p:nvPr/>
        </p:nvSpPr>
        <p:spPr>
          <a:xfrm flipH="false" flipV="false" rot="0">
            <a:off x="5174308" y="5701754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5174308" y="6693991"/>
            <a:ext cx="3544044" cy="532923"/>
            <a:chOff x="0" y="0"/>
            <a:chExt cx="4725392" cy="71056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725392" cy="710563"/>
            </a:xfrm>
            <a:custGeom>
              <a:avLst/>
              <a:gdLst/>
              <a:ahLst/>
              <a:cxnLst/>
              <a:rect r="r" b="b" t="t" l="l"/>
              <a:pathLst>
                <a:path h="710563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10563"/>
                  </a:lnTo>
                  <a:lnTo>
                    <a:pt x="0" y="7105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4725392" cy="72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15213F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Normalization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174308" y="7307015"/>
            <a:ext cx="3757018" cy="907256"/>
            <a:chOff x="0" y="0"/>
            <a:chExt cx="5009357" cy="120967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009357" cy="1209675"/>
            </a:xfrm>
            <a:custGeom>
              <a:avLst/>
              <a:gdLst/>
              <a:ahLst/>
              <a:cxnLst/>
              <a:rect r="r" b="b" t="t" l="l"/>
              <a:pathLst>
                <a:path h="1209675" w="5009357">
                  <a:moveTo>
                    <a:pt x="0" y="0"/>
                  </a:moveTo>
                  <a:lnTo>
                    <a:pt x="5009357" y="0"/>
                  </a:lnTo>
                  <a:lnTo>
                    <a:pt x="5009357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0"/>
              <a:ext cx="5009357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Normalization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to maintain consistency in pixel values.</a:t>
              </a:r>
            </a:p>
          </p:txBody>
        </p:sp>
      </p:grpSp>
      <p:sp>
        <p:nvSpPr>
          <p:cNvPr name="Freeform 24" id="24" descr="preencoded.png"/>
          <p:cNvSpPr/>
          <p:nvPr/>
        </p:nvSpPr>
        <p:spPr>
          <a:xfrm flipH="false" flipV="false" rot="0">
            <a:off x="9356526" y="5701754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9356526" y="6693991"/>
            <a:ext cx="3544044" cy="532923"/>
            <a:chOff x="0" y="0"/>
            <a:chExt cx="4725392" cy="71056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725392" cy="710563"/>
            </a:xfrm>
            <a:custGeom>
              <a:avLst/>
              <a:gdLst/>
              <a:ahLst/>
              <a:cxnLst/>
              <a:rect r="r" b="b" t="t" l="l"/>
              <a:pathLst>
                <a:path h="710563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10563"/>
                  </a:lnTo>
                  <a:lnTo>
                    <a:pt x="0" y="7105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19050"/>
              <a:ext cx="4725392" cy="72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15213F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Noise Reduction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356526" y="7307015"/>
            <a:ext cx="3757018" cy="907256"/>
            <a:chOff x="0" y="0"/>
            <a:chExt cx="5009357" cy="1209675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5009357" cy="1209675"/>
            </a:xfrm>
            <a:custGeom>
              <a:avLst/>
              <a:gdLst/>
              <a:ahLst/>
              <a:cxnLst/>
              <a:rect r="r" b="b" t="t" l="l"/>
              <a:pathLst>
                <a:path h="1209675" w="5009357">
                  <a:moveTo>
                    <a:pt x="0" y="0"/>
                  </a:moveTo>
                  <a:lnTo>
                    <a:pt x="5009357" y="0"/>
                  </a:lnTo>
                  <a:lnTo>
                    <a:pt x="5009357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95250"/>
              <a:ext cx="5009357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Noise reduction (Gaussian filter)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for clearer images.</a:t>
              </a:r>
            </a:p>
          </p:txBody>
        </p:sp>
      </p:grpSp>
      <p:sp>
        <p:nvSpPr>
          <p:cNvPr name="Freeform 31" id="31" descr="preencoded.png"/>
          <p:cNvSpPr/>
          <p:nvPr/>
        </p:nvSpPr>
        <p:spPr>
          <a:xfrm flipH="false" flipV="false" rot="0">
            <a:off x="13538746" y="5701754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32" id="32"/>
          <p:cNvGrpSpPr/>
          <p:nvPr/>
        </p:nvGrpSpPr>
        <p:grpSpPr>
          <a:xfrm rot="0">
            <a:off x="13538746" y="6693991"/>
            <a:ext cx="3544044" cy="532923"/>
            <a:chOff x="0" y="0"/>
            <a:chExt cx="4725392" cy="710563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4725392" cy="710563"/>
            </a:xfrm>
            <a:custGeom>
              <a:avLst/>
              <a:gdLst/>
              <a:ahLst/>
              <a:cxnLst/>
              <a:rect r="r" b="b" t="t" l="l"/>
              <a:pathLst>
                <a:path h="710563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10563"/>
                  </a:lnTo>
                  <a:lnTo>
                    <a:pt x="0" y="7105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19050"/>
              <a:ext cx="4725392" cy="72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15213F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Contrast Adjustment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3538746" y="7307015"/>
            <a:ext cx="3757017" cy="907256"/>
            <a:chOff x="0" y="0"/>
            <a:chExt cx="5009357" cy="1209675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5009357" cy="1209675"/>
            </a:xfrm>
            <a:custGeom>
              <a:avLst/>
              <a:gdLst/>
              <a:ahLst/>
              <a:cxnLst/>
              <a:rect r="r" b="b" t="t" l="l"/>
              <a:pathLst>
                <a:path h="1209675" w="5009357">
                  <a:moveTo>
                    <a:pt x="0" y="0"/>
                  </a:moveTo>
                  <a:lnTo>
                    <a:pt x="5009357" y="0"/>
                  </a:lnTo>
                  <a:lnTo>
                    <a:pt x="5009357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95250"/>
              <a:ext cx="5009357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Contrast adjustment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to highlight fingerprint ridges.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992238" y="8533210"/>
            <a:ext cx="16303526" cy="907256"/>
            <a:chOff x="0" y="0"/>
            <a:chExt cx="21738035" cy="120967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21738034" cy="1209675"/>
            </a:xfrm>
            <a:custGeom>
              <a:avLst/>
              <a:gdLst/>
              <a:ahLst/>
              <a:cxnLst/>
              <a:rect r="r" b="b" t="t" l="l"/>
              <a:pathLst>
                <a:path h="1209675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95250"/>
              <a:ext cx="21738035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Feature Extraction: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Identifies </a:t>
              </a:r>
              <a:r>
                <a:rPr lang="en-US" sz="2187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bifurcations, ridge endings, and minutiae points</a:t>
              </a:r>
              <a:r>
                <a:rPr lang="en-US" sz="21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. Extracted features fed into deep learning models for classification.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DAGiF6MgEn4</dc:identifier>
  <dcterms:modified xsi:type="dcterms:W3CDTF">2011-08-01T06:04:30Z</dcterms:modified>
  <cp:revision>1</cp:revision>
  <dc:title>Copy of Fingerprint-Based-Blood-Group-Detection-Using-Deep-Learning.pptx</dc:title>
</cp:coreProperties>
</file>

<file path=docProps/thumbnail.jpeg>
</file>